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4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8288000" cy="10287000"/>
  <p:notesSz cx="6858000" cy="9144000"/>
  <p:embeddedFontLst>
    <p:embeddedFont>
      <p:font typeface="Inter" charset="1" panose="020B0502030000000004"/>
      <p:regular r:id="rId42"/>
    </p:embeddedFont>
    <p:embeddedFont>
      <p:font typeface="Gagalin" charset="1" panose="00000500000000000000"/>
      <p:regular r:id="rId43"/>
    </p:embeddedFont>
    <p:embeddedFont>
      <p:font typeface="Inter Bold" charset="1" panose="020B0802030000000004"/>
      <p:regular r:id="rId44"/>
    </p:embeddedFont>
    <p:embeddedFont>
      <p:font typeface="Brittany" charset="1" panose="00000000000000000000"/>
      <p:regular r:id="rId48"/>
    </p:embeddedFont>
    <p:embeddedFont>
      <p:font typeface="Canva Sans Bold" charset="1" panose="020B0803030501040103"/>
      <p:regular r:id="rId49"/>
    </p:embeddedFont>
    <p:embeddedFont>
      <p:font typeface="Calibri (MS) Light" charset="1" panose="020F0302020204030204"/>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notesMasters/notesMaster1.xml" Type="http://schemas.openxmlformats.org/officeDocument/2006/relationships/notesMaster"/><Relationship Id="rId46" Target="theme/theme2.xml" Type="http://schemas.openxmlformats.org/officeDocument/2006/relationships/theme"/><Relationship Id="rId47" Target="notesSlides/notesSlide1.xml" Type="http://schemas.openxmlformats.org/officeDocument/2006/relationships/notesSlide"/><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notesSlides/notesSlide2.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5.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Title I will also be moving to this process.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Please let the charters know they must reimburse 3289 before the Thanksgiving holidays. Once 3289 closes in January 2026, schools will be able to reimburse 3288 which was awarded last week</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2.svg" Type="http://schemas.openxmlformats.org/officeDocument/2006/relationships/image"/><Relationship Id="rId11" Target="../media/image23.png" Type="http://schemas.openxmlformats.org/officeDocument/2006/relationships/image"/><Relationship Id="rId12" Target="../media/image24.svg" Type="http://schemas.openxmlformats.org/officeDocument/2006/relationships/image"/><Relationship Id="rId13" Target="../media/image25.png" Type="http://schemas.openxmlformats.org/officeDocument/2006/relationships/image"/><Relationship Id="rId14" Target="../media/image26.svg" Type="http://schemas.openxmlformats.org/officeDocument/2006/relationships/image"/><Relationship Id="rId15" Target="../media/image27.png" Type="http://schemas.openxmlformats.org/officeDocument/2006/relationships/image"/><Relationship Id="rId16" Target="../media/image28.svg" Type="http://schemas.openxmlformats.org/officeDocument/2006/relationships/image"/><Relationship Id="rId2" Target="../media/image14.pn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 Id="rId5" Target="../media/image17.png" Type="http://schemas.openxmlformats.org/officeDocument/2006/relationships/image"/><Relationship Id="rId6" Target="../media/image18.svg" Type="http://schemas.openxmlformats.org/officeDocument/2006/relationships/image"/><Relationship Id="rId7" Target="../media/image19.png" Type="http://schemas.openxmlformats.org/officeDocument/2006/relationships/image"/><Relationship Id="rId8" Target="../media/image20.svg" Type="http://schemas.openxmlformats.org/officeDocument/2006/relationships/image"/><Relationship Id="rId9" Target="../media/image21.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png" Type="http://schemas.openxmlformats.org/officeDocument/2006/relationships/image"/><Relationship Id="rId4" Target="../media/image39.png" Type="http://schemas.openxmlformats.org/officeDocument/2006/relationships/image"/><Relationship Id="rId5" Target="../media/image40.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png" Type="http://schemas.openxmlformats.org/officeDocument/2006/relationships/image"/><Relationship Id="rId3" Target="../media/image39.png" Type="http://schemas.openxmlformats.org/officeDocument/2006/relationships/image"/><Relationship Id="rId4" Target="../media/image40.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3.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4.png" Type="http://schemas.openxmlformats.org/officeDocument/2006/relationships/image"/><Relationship Id="rId3" Target="../media/image45.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6.png" Type="http://schemas.openxmlformats.org/officeDocument/2006/relationships/image"/><Relationship Id="rId3" Target="../media/image47.png" Type="http://schemas.openxmlformats.org/officeDocument/2006/relationships/image"/><Relationship Id="rId4" Target="../media/image48.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9.png" Type="http://schemas.openxmlformats.org/officeDocument/2006/relationships/image"/><Relationship Id="rId3" Target="../media/image50.png" Type="http://schemas.openxmlformats.org/officeDocument/2006/relationships/image"/><Relationship Id="rId4" Target="../media/image51.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52.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png" Type="http://schemas.openxmlformats.org/officeDocument/2006/relationships/image"/><Relationship Id="rId4" Target="../media/image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8.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sp>
        <p:nvSpPr>
          <p:cNvPr name="TextBox 2" id="2"/>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1</a:t>
            </a:r>
          </a:p>
        </p:txBody>
      </p:sp>
      <p:sp>
        <p:nvSpPr>
          <p:cNvPr name="TextBox 3" id="3"/>
          <p:cNvSpPr txBox="true"/>
          <p:nvPr/>
        </p:nvSpPr>
        <p:spPr>
          <a:xfrm rot="0">
            <a:off x="1028700" y="1200150"/>
            <a:ext cx="9510972" cy="2510790"/>
          </a:xfrm>
          <a:prstGeom prst="rect">
            <a:avLst/>
          </a:prstGeom>
        </p:spPr>
        <p:txBody>
          <a:bodyPr anchor="t" rtlCol="false" tIns="0" lIns="0" bIns="0" rIns="0">
            <a:spAutoFit/>
          </a:bodyPr>
          <a:lstStyle/>
          <a:p>
            <a:pPr algn="l">
              <a:lnSpc>
                <a:spcPts val="9600"/>
              </a:lnSpc>
            </a:pPr>
            <a:r>
              <a:rPr lang="en-US" sz="9600">
                <a:solidFill>
                  <a:srgbClr val="0C173C"/>
                </a:solidFill>
                <a:latin typeface="Gagalin"/>
                <a:ea typeface="Gagalin"/>
                <a:cs typeface="Gagalin"/>
                <a:sym typeface="Gagalin"/>
              </a:rPr>
              <a:t>Charter school</a:t>
            </a:r>
          </a:p>
          <a:p>
            <a:pPr algn="l" marL="0" indent="0" lvl="0">
              <a:lnSpc>
                <a:spcPts val="9600"/>
              </a:lnSpc>
            </a:pPr>
            <a:r>
              <a:rPr lang="en-US" sz="9600">
                <a:solidFill>
                  <a:srgbClr val="0C173C"/>
                </a:solidFill>
                <a:latin typeface="Gagalin"/>
                <a:ea typeface="Gagalin"/>
                <a:cs typeface="Gagalin"/>
                <a:sym typeface="Gagalin"/>
              </a:rPr>
              <a:t>updates</a:t>
            </a:r>
          </a:p>
        </p:txBody>
      </p:sp>
      <p:sp>
        <p:nvSpPr>
          <p:cNvPr name="AutoShape 4" id="4"/>
          <p:cNvSpPr/>
          <p:nvPr/>
        </p:nvSpPr>
        <p:spPr>
          <a:xfrm>
            <a:off x="1028700" y="8423996"/>
            <a:ext cx="8267000" cy="0"/>
          </a:xfrm>
          <a:prstGeom prst="line">
            <a:avLst/>
          </a:prstGeom>
          <a:ln cap="flat" w="28575">
            <a:solidFill>
              <a:srgbClr val="0C173C"/>
            </a:solidFill>
            <a:prstDash val="solid"/>
            <a:headEnd type="none" len="sm" w="sm"/>
            <a:tailEnd type="none" len="sm" w="sm"/>
          </a:ln>
        </p:spPr>
      </p:sp>
      <p:grpSp>
        <p:nvGrpSpPr>
          <p:cNvPr name="Group 5" id="5"/>
          <p:cNvGrpSpPr/>
          <p:nvPr/>
        </p:nvGrpSpPr>
        <p:grpSpPr>
          <a:xfrm rot="0">
            <a:off x="10432484" y="1028700"/>
            <a:ext cx="6826816" cy="8229600"/>
            <a:chOff x="0" y="0"/>
            <a:chExt cx="1057652" cy="1274980"/>
          </a:xfrm>
        </p:grpSpPr>
        <p:sp>
          <p:nvSpPr>
            <p:cNvPr name="Freeform 6" id="6"/>
            <p:cNvSpPr/>
            <p:nvPr/>
          </p:nvSpPr>
          <p:spPr>
            <a:xfrm flipH="false" flipV="false" rot="0">
              <a:off x="0" y="0"/>
              <a:ext cx="1057652" cy="1274980"/>
            </a:xfrm>
            <a:custGeom>
              <a:avLst/>
              <a:gdLst/>
              <a:ahLst/>
              <a:cxnLst/>
              <a:rect r="r" b="b" t="t" l="l"/>
              <a:pathLst>
                <a:path h="1274980" w="1057652">
                  <a:moveTo>
                    <a:pt x="0" y="0"/>
                  </a:moveTo>
                  <a:lnTo>
                    <a:pt x="1057652" y="0"/>
                  </a:lnTo>
                  <a:lnTo>
                    <a:pt x="1057652" y="1274980"/>
                  </a:lnTo>
                  <a:lnTo>
                    <a:pt x="0" y="1274980"/>
                  </a:lnTo>
                  <a:close/>
                </a:path>
              </a:pathLst>
            </a:custGeom>
            <a:blipFill>
              <a:blip r:embed="rId2"/>
              <a:stretch>
                <a:fillRect l="-40298" t="0" r="-40298" b="0"/>
              </a:stretch>
            </a:blipFill>
          </p:spPr>
        </p:sp>
      </p:grpSp>
      <p:sp>
        <p:nvSpPr>
          <p:cNvPr name="TextBox 7" id="7"/>
          <p:cNvSpPr txBox="true"/>
          <p:nvPr/>
        </p:nvSpPr>
        <p:spPr>
          <a:xfrm rot="0">
            <a:off x="1028700" y="7591850"/>
            <a:ext cx="9510972" cy="694070"/>
          </a:xfrm>
          <a:prstGeom prst="rect">
            <a:avLst/>
          </a:prstGeom>
        </p:spPr>
        <p:txBody>
          <a:bodyPr anchor="t" rtlCol="false" tIns="0" lIns="0" bIns="0" rIns="0">
            <a:spAutoFit/>
          </a:bodyPr>
          <a:lstStyle/>
          <a:p>
            <a:pPr algn="l" marL="0" indent="0" lvl="0">
              <a:lnSpc>
                <a:spcPts val="5200"/>
              </a:lnSpc>
            </a:pPr>
            <a:r>
              <a:rPr lang="en-US" sz="5200">
                <a:solidFill>
                  <a:srgbClr val="0C173C"/>
                </a:solidFill>
                <a:latin typeface="Gagalin"/>
                <a:ea typeface="Gagalin"/>
                <a:cs typeface="Gagalin"/>
                <a:sym typeface="Gagalin"/>
              </a:rPr>
              <a:t>Quarter 2 </a:t>
            </a:r>
          </a:p>
        </p:txBody>
      </p:sp>
      <p:sp>
        <p:nvSpPr>
          <p:cNvPr name="TextBox 8" id="8"/>
          <p:cNvSpPr txBox="true"/>
          <p:nvPr/>
        </p:nvSpPr>
        <p:spPr>
          <a:xfrm rot="0">
            <a:off x="1028700" y="8657358"/>
            <a:ext cx="9510972" cy="694070"/>
          </a:xfrm>
          <a:prstGeom prst="rect">
            <a:avLst/>
          </a:prstGeom>
        </p:spPr>
        <p:txBody>
          <a:bodyPr anchor="t" rtlCol="false" tIns="0" lIns="0" bIns="0" rIns="0">
            <a:spAutoFit/>
          </a:bodyPr>
          <a:lstStyle/>
          <a:p>
            <a:pPr algn="l" marL="0" indent="0" lvl="0">
              <a:lnSpc>
                <a:spcPts val="5200"/>
              </a:lnSpc>
            </a:pPr>
            <a:r>
              <a:rPr lang="en-US" sz="5200">
                <a:solidFill>
                  <a:srgbClr val="0C173C"/>
                </a:solidFill>
                <a:latin typeface="Gagalin"/>
                <a:ea typeface="Gagalin"/>
                <a:cs typeface="Gagalin"/>
                <a:sym typeface="Gagalin"/>
              </a:rPr>
              <a:t>November 13, 2025</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C173C"/>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FFD145"/>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173675" y="2649359"/>
            <a:ext cx="694715" cy="695874"/>
          </a:xfrm>
          <a:custGeom>
            <a:avLst/>
            <a:gdLst/>
            <a:ahLst/>
            <a:cxnLst/>
            <a:rect r="r" b="b" t="t" l="l"/>
            <a:pathLst>
              <a:path h="695874" w="694715">
                <a:moveTo>
                  <a:pt x="0" y="0"/>
                </a:moveTo>
                <a:lnTo>
                  <a:pt x="694714" y="0"/>
                </a:lnTo>
                <a:lnTo>
                  <a:pt x="694714" y="695874"/>
                </a:lnTo>
                <a:lnTo>
                  <a:pt x="0" y="6958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028700" y="468630"/>
            <a:ext cx="13992109" cy="1291590"/>
          </a:xfrm>
          <a:prstGeom prst="rect">
            <a:avLst/>
          </a:prstGeom>
        </p:spPr>
        <p:txBody>
          <a:bodyPr anchor="t" rtlCol="false" tIns="0" lIns="0" bIns="0" rIns="0">
            <a:spAutoFit/>
          </a:bodyPr>
          <a:lstStyle/>
          <a:p>
            <a:pPr algn="l" marL="0" indent="0" lvl="0">
              <a:lnSpc>
                <a:spcPts val="9600"/>
              </a:lnSpc>
            </a:pPr>
            <a:r>
              <a:rPr lang="en-US" sz="9600">
                <a:solidFill>
                  <a:srgbClr val="0C173C"/>
                </a:solidFill>
                <a:latin typeface="Gagalin"/>
                <a:ea typeface="Gagalin"/>
                <a:cs typeface="Gagalin"/>
                <a:sym typeface="Gagalin"/>
              </a:rPr>
              <a:t>Reimbursement Hangups</a:t>
            </a:r>
          </a:p>
        </p:txBody>
      </p:sp>
      <p:grpSp>
        <p:nvGrpSpPr>
          <p:cNvPr name="Group 7" id="7"/>
          <p:cNvGrpSpPr/>
          <p:nvPr/>
        </p:nvGrpSpPr>
        <p:grpSpPr>
          <a:xfrm rot="0">
            <a:off x="2284110" y="2759972"/>
            <a:ext cx="7820852" cy="6185214"/>
            <a:chOff x="0" y="0"/>
            <a:chExt cx="10427803" cy="8246952"/>
          </a:xfrm>
        </p:grpSpPr>
        <p:sp>
          <p:nvSpPr>
            <p:cNvPr name="TextBox 8" id="8"/>
            <p:cNvSpPr txBox="true"/>
            <p:nvPr/>
          </p:nvSpPr>
          <p:spPr>
            <a:xfrm rot="0">
              <a:off x="0" y="1568572"/>
              <a:ext cx="10427803" cy="1381125"/>
            </a:xfrm>
            <a:prstGeom prst="rect">
              <a:avLst/>
            </a:prstGeom>
          </p:spPr>
          <p:txBody>
            <a:bodyPr anchor="t" rtlCol="false" tIns="0" lIns="0" bIns="0" rIns="0">
              <a:spAutoFit/>
            </a:bodyPr>
            <a:lstStyle/>
            <a:p>
              <a:pPr algn="l" marL="0" indent="0" lvl="1">
                <a:lnSpc>
                  <a:spcPts val="4079"/>
                </a:lnSpc>
                <a:spcBef>
                  <a:spcPct val="0"/>
                </a:spcBef>
              </a:pPr>
              <a:r>
                <a:rPr lang="en-US" b="true" sz="3399">
                  <a:solidFill>
                    <a:srgbClr val="FED71A"/>
                  </a:solidFill>
                  <a:latin typeface="Inter Bold"/>
                  <a:ea typeface="Inter Bold"/>
                  <a:cs typeface="Inter Bold"/>
                  <a:sym typeface="Inter Bold"/>
                </a:rPr>
                <a:t>Addition - </a:t>
              </a:r>
              <a:r>
                <a:rPr lang="en-US" sz="3399">
                  <a:solidFill>
                    <a:srgbClr val="FED71A"/>
                  </a:solidFill>
                  <a:latin typeface="Inter"/>
                  <a:ea typeface="Inter"/>
                  <a:cs typeface="Inter"/>
                  <a:sym typeface="Inter"/>
                </a:rPr>
                <a:t>Total amount on itemized spreadsheet</a:t>
              </a:r>
            </a:p>
          </p:txBody>
        </p:sp>
        <p:sp>
          <p:nvSpPr>
            <p:cNvPr name="TextBox 9" id="9"/>
            <p:cNvSpPr txBox="true"/>
            <p:nvPr/>
          </p:nvSpPr>
          <p:spPr>
            <a:xfrm rot="0">
              <a:off x="0" y="-9525"/>
              <a:ext cx="10427803" cy="695325"/>
            </a:xfrm>
            <a:prstGeom prst="rect">
              <a:avLst/>
            </a:prstGeom>
          </p:spPr>
          <p:txBody>
            <a:bodyPr anchor="t" rtlCol="false" tIns="0" lIns="0" bIns="0" rIns="0">
              <a:spAutoFit/>
            </a:bodyPr>
            <a:lstStyle/>
            <a:p>
              <a:pPr algn="l" marL="0" indent="0" lvl="1">
                <a:lnSpc>
                  <a:spcPts val="4079"/>
                </a:lnSpc>
                <a:spcBef>
                  <a:spcPct val="0"/>
                </a:spcBef>
              </a:pPr>
              <a:r>
                <a:rPr lang="en-US" b="true" sz="3399">
                  <a:solidFill>
                    <a:srgbClr val="FED71A"/>
                  </a:solidFill>
                  <a:latin typeface="Inter Bold"/>
                  <a:ea typeface="Inter Bold"/>
                  <a:cs typeface="Inter Bold"/>
                  <a:sym typeface="Inter Bold"/>
                </a:rPr>
                <a:t>Bank Back Up- </a:t>
              </a:r>
              <a:r>
                <a:rPr lang="en-US" sz="3399">
                  <a:solidFill>
                    <a:srgbClr val="FED71A"/>
                  </a:solidFill>
                  <a:latin typeface="Inter"/>
                  <a:ea typeface="Inter"/>
                  <a:cs typeface="Inter"/>
                  <a:sym typeface="Inter"/>
                </a:rPr>
                <a:t>partial months</a:t>
              </a:r>
            </a:p>
          </p:txBody>
        </p:sp>
        <p:sp>
          <p:nvSpPr>
            <p:cNvPr name="TextBox 10" id="10"/>
            <p:cNvSpPr txBox="true"/>
            <p:nvPr/>
          </p:nvSpPr>
          <p:spPr>
            <a:xfrm rot="0">
              <a:off x="0" y="3447703"/>
              <a:ext cx="10427803" cy="1381125"/>
            </a:xfrm>
            <a:prstGeom prst="rect">
              <a:avLst/>
            </a:prstGeom>
          </p:spPr>
          <p:txBody>
            <a:bodyPr anchor="t" rtlCol="false" tIns="0" lIns="0" bIns="0" rIns="0">
              <a:spAutoFit/>
            </a:bodyPr>
            <a:lstStyle/>
            <a:p>
              <a:pPr algn="l" marL="0" indent="0" lvl="1">
                <a:lnSpc>
                  <a:spcPts val="4079"/>
                </a:lnSpc>
                <a:spcBef>
                  <a:spcPct val="0"/>
                </a:spcBef>
              </a:pPr>
              <a:r>
                <a:rPr lang="en-US" b="true" sz="3399">
                  <a:solidFill>
                    <a:srgbClr val="FED71A"/>
                  </a:solidFill>
                  <a:latin typeface="Inter Bold"/>
                  <a:ea typeface="Inter Bold"/>
                  <a:cs typeface="Inter Bold"/>
                  <a:sym typeface="Inter Bold"/>
                </a:rPr>
                <a:t>Tax - </a:t>
              </a:r>
              <a:r>
                <a:rPr lang="en-US" sz="3399">
                  <a:solidFill>
                    <a:srgbClr val="FED71A"/>
                  </a:solidFill>
                  <a:latin typeface="Inter"/>
                  <a:ea typeface="Inter"/>
                  <a:cs typeface="Inter"/>
                  <a:sym typeface="Inter"/>
                </a:rPr>
                <a:t>Not removed on purchases, receipts, etc. </a:t>
              </a:r>
            </a:p>
          </p:txBody>
        </p:sp>
        <p:sp>
          <p:nvSpPr>
            <p:cNvPr name="TextBox 11" id="11"/>
            <p:cNvSpPr txBox="true"/>
            <p:nvPr/>
          </p:nvSpPr>
          <p:spPr>
            <a:xfrm rot="0">
              <a:off x="0" y="5498400"/>
              <a:ext cx="10427803" cy="695325"/>
            </a:xfrm>
            <a:prstGeom prst="rect">
              <a:avLst/>
            </a:prstGeom>
          </p:spPr>
          <p:txBody>
            <a:bodyPr anchor="t" rtlCol="false" tIns="0" lIns="0" bIns="0" rIns="0">
              <a:spAutoFit/>
            </a:bodyPr>
            <a:lstStyle/>
            <a:p>
              <a:pPr algn="l" marL="0" indent="0" lvl="1">
                <a:lnSpc>
                  <a:spcPts val="4079"/>
                </a:lnSpc>
                <a:spcBef>
                  <a:spcPct val="0"/>
                </a:spcBef>
              </a:pPr>
              <a:r>
                <a:rPr lang="en-US" b="true" sz="3399">
                  <a:solidFill>
                    <a:srgbClr val="FED71A"/>
                  </a:solidFill>
                  <a:latin typeface="Inter Bold"/>
                  <a:ea typeface="Inter Bold"/>
                  <a:cs typeface="Inter Bold"/>
                  <a:sym typeface="Inter Bold"/>
                </a:rPr>
                <a:t>Frequency - </a:t>
              </a:r>
              <a:r>
                <a:rPr lang="en-US" sz="3399">
                  <a:solidFill>
                    <a:srgbClr val="FED71A"/>
                  </a:solidFill>
                  <a:latin typeface="Inter"/>
                  <a:ea typeface="Inter"/>
                  <a:cs typeface="Inter"/>
                  <a:sym typeface="Inter"/>
                </a:rPr>
                <a:t>Combining many months</a:t>
              </a:r>
            </a:p>
          </p:txBody>
        </p:sp>
        <p:sp>
          <p:nvSpPr>
            <p:cNvPr name="TextBox 12" id="12"/>
            <p:cNvSpPr txBox="true"/>
            <p:nvPr/>
          </p:nvSpPr>
          <p:spPr>
            <a:xfrm rot="0">
              <a:off x="0" y="6865827"/>
              <a:ext cx="10427803" cy="1381125"/>
            </a:xfrm>
            <a:prstGeom prst="rect">
              <a:avLst/>
            </a:prstGeom>
          </p:spPr>
          <p:txBody>
            <a:bodyPr anchor="t" rtlCol="false" tIns="0" lIns="0" bIns="0" rIns="0">
              <a:spAutoFit/>
            </a:bodyPr>
            <a:lstStyle/>
            <a:p>
              <a:pPr algn="l" marL="0" indent="0" lvl="1">
                <a:lnSpc>
                  <a:spcPts val="4079"/>
                </a:lnSpc>
                <a:spcBef>
                  <a:spcPct val="0"/>
                </a:spcBef>
              </a:pPr>
              <a:r>
                <a:rPr lang="en-US" b="true" sz="3399">
                  <a:solidFill>
                    <a:srgbClr val="FED71A"/>
                  </a:solidFill>
                  <a:latin typeface="Inter Bold"/>
                  <a:ea typeface="Inter Bold"/>
                  <a:cs typeface="Inter Bold"/>
                  <a:sym typeface="Inter Bold"/>
                </a:rPr>
                <a:t>Overabundance - </a:t>
              </a:r>
              <a:r>
                <a:rPr lang="en-US" sz="3399">
                  <a:solidFill>
                    <a:srgbClr val="FED71A"/>
                  </a:solidFill>
                  <a:latin typeface="Inter"/>
                  <a:ea typeface="Inter"/>
                  <a:cs typeface="Inter"/>
                  <a:sym typeface="Inter"/>
                </a:rPr>
                <a:t>Too much unnecessary back-up documentation</a:t>
              </a:r>
            </a:p>
          </p:txBody>
        </p:sp>
      </p:grpSp>
      <p:sp>
        <p:nvSpPr>
          <p:cNvPr name="Freeform 13" id="13"/>
          <p:cNvSpPr/>
          <p:nvPr/>
        </p:nvSpPr>
        <p:spPr>
          <a:xfrm flipH="false" flipV="false" rot="0">
            <a:off x="1173675" y="8007332"/>
            <a:ext cx="694715" cy="695874"/>
          </a:xfrm>
          <a:custGeom>
            <a:avLst/>
            <a:gdLst/>
            <a:ahLst/>
            <a:cxnLst/>
            <a:rect r="r" b="b" t="t" l="l"/>
            <a:pathLst>
              <a:path h="695874" w="694715">
                <a:moveTo>
                  <a:pt x="0" y="0"/>
                </a:moveTo>
                <a:lnTo>
                  <a:pt x="694714" y="0"/>
                </a:lnTo>
                <a:lnTo>
                  <a:pt x="694714" y="695874"/>
                </a:lnTo>
                <a:lnTo>
                  <a:pt x="0" y="6958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4" id="14"/>
          <p:cNvSpPr/>
          <p:nvPr/>
        </p:nvSpPr>
        <p:spPr>
          <a:xfrm flipH="false" flipV="false" rot="0">
            <a:off x="1173675" y="3844685"/>
            <a:ext cx="694715" cy="695874"/>
          </a:xfrm>
          <a:custGeom>
            <a:avLst/>
            <a:gdLst/>
            <a:ahLst/>
            <a:cxnLst/>
            <a:rect r="r" b="b" t="t" l="l"/>
            <a:pathLst>
              <a:path h="695874" w="694715">
                <a:moveTo>
                  <a:pt x="0" y="0"/>
                </a:moveTo>
                <a:lnTo>
                  <a:pt x="694714" y="0"/>
                </a:lnTo>
                <a:lnTo>
                  <a:pt x="694714" y="695874"/>
                </a:lnTo>
                <a:lnTo>
                  <a:pt x="0" y="6958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5" id="15"/>
          <p:cNvSpPr/>
          <p:nvPr/>
        </p:nvSpPr>
        <p:spPr>
          <a:xfrm flipH="false" flipV="false" rot="0">
            <a:off x="1173675" y="6816157"/>
            <a:ext cx="694715" cy="695874"/>
          </a:xfrm>
          <a:custGeom>
            <a:avLst/>
            <a:gdLst/>
            <a:ahLst/>
            <a:cxnLst/>
            <a:rect r="r" b="b" t="t" l="l"/>
            <a:pathLst>
              <a:path h="695874" w="694715">
                <a:moveTo>
                  <a:pt x="0" y="0"/>
                </a:moveTo>
                <a:lnTo>
                  <a:pt x="694714" y="0"/>
                </a:lnTo>
                <a:lnTo>
                  <a:pt x="694714" y="695875"/>
                </a:lnTo>
                <a:lnTo>
                  <a:pt x="0" y="69587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16" id="16"/>
          <p:cNvSpPr/>
          <p:nvPr/>
        </p:nvSpPr>
        <p:spPr>
          <a:xfrm flipH="false" flipV="false" rot="0">
            <a:off x="1173675" y="5330421"/>
            <a:ext cx="694715" cy="695874"/>
          </a:xfrm>
          <a:custGeom>
            <a:avLst/>
            <a:gdLst/>
            <a:ahLst/>
            <a:cxnLst/>
            <a:rect r="r" b="b" t="t" l="l"/>
            <a:pathLst>
              <a:path h="695874" w="694715">
                <a:moveTo>
                  <a:pt x="0" y="0"/>
                </a:moveTo>
                <a:lnTo>
                  <a:pt x="694714" y="0"/>
                </a:lnTo>
                <a:lnTo>
                  <a:pt x="694714" y="695874"/>
                </a:lnTo>
                <a:lnTo>
                  <a:pt x="0" y="695874"/>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C173C"/>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FFD145"/>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4076830" y="1373526"/>
            <a:ext cx="4014182" cy="3478527"/>
          </a:xfrm>
          <a:custGeom>
            <a:avLst/>
            <a:gdLst/>
            <a:ahLst/>
            <a:cxnLst/>
            <a:rect r="r" b="b" t="t" l="l"/>
            <a:pathLst>
              <a:path h="3478527" w="4014182">
                <a:moveTo>
                  <a:pt x="0" y="0"/>
                </a:moveTo>
                <a:lnTo>
                  <a:pt x="4014182" y="0"/>
                </a:lnTo>
                <a:lnTo>
                  <a:pt x="4014182" y="3478527"/>
                </a:lnTo>
                <a:lnTo>
                  <a:pt x="0" y="3478527"/>
                </a:lnTo>
                <a:lnTo>
                  <a:pt x="0" y="0"/>
                </a:lnTo>
                <a:close/>
              </a:path>
            </a:pathLst>
          </a:custGeom>
          <a:blipFill>
            <a:blip r:embed="rId2"/>
            <a:stretch>
              <a:fillRect l="0" t="0" r="0" b="0"/>
            </a:stretch>
          </a:blipFill>
        </p:spPr>
      </p:sp>
      <p:sp>
        <p:nvSpPr>
          <p:cNvPr name="TextBox 6" id="6"/>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11</a:t>
            </a:r>
          </a:p>
        </p:txBody>
      </p:sp>
      <p:sp>
        <p:nvSpPr>
          <p:cNvPr name="TextBox 7" id="7"/>
          <p:cNvSpPr txBox="true"/>
          <p:nvPr/>
        </p:nvSpPr>
        <p:spPr>
          <a:xfrm rot="0">
            <a:off x="1028700" y="230502"/>
            <a:ext cx="16230600" cy="1434471"/>
          </a:xfrm>
          <a:prstGeom prst="rect">
            <a:avLst/>
          </a:prstGeom>
        </p:spPr>
        <p:txBody>
          <a:bodyPr anchor="t" rtlCol="false" tIns="0" lIns="0" bIns="0" rIns="0">
            <a:spAutoFit/>
          </a:bodyPr>
          <a:lstStyle/>
          <a:p>
            <a:pPr algn="l">
              <a:lnSpc>
                <a:spcPts val="11759"/>
              </a:lnSpc>
            </a:pPr>
            <a:r>
              <a:rPr lang="en-US" sz="8399">
                <a:solidFill>
                  <a:srgbClr val="0C173C"/>
                </a:solidFill>
                <a:latin typeface="Gagalin"/>
                <a:ea typeface="Gagalin"/>
                <a:cs typeface="Gagalin"/>
                <a:sym typeface="Gagalin"/>
              </a:rPr>
              <a:t>Taggable Items</a:t>
            </a:r>
          </a:p>
        </p:txBody>
      </p:sp>
      <p:sp>
        <p:nvSpPr>
          <p:cNvPr name="TextBox 8" id="8"/>
          <p:cNvSpPr txBox="true"/>
          <p:nvPr/>
        </p:nvSpPr>
        <p:spPr>
          <a:xfrm rot="0">
            <a:off x="466197" y="2535560"/>
            <a:ext cx="13610633" cy="6668133"/>
          </a:xfrm>
          <a:prstGeom prst="rect">
            <a:avLst/>
          </a:prstGeom>
        </p:spPr>
        <p:txBody>
          <a:bodyPr anchor="t" rtlCol="false" tIns="0" lIns="0" bIns="0" rIns="0">
            <a:spAutoFit/>
          </a:bodyPr>
          <a:lstStyle/>
          <a:p>
            <a:pPr algn="l">
              <a:lnSpc>
                <a:spcPts val="3920"/>
              </a:lnSpc>
            </a:pPr>
            <a:r>
              <a:rPr lang="en-US" sz="2800">
                <a:solidFill>
                  <a:srgbClr val="FFFFFF"/>
                </a:solidFill>
                <a:latin typeface="Inter"/>
                <a:ea typeface="Inter"/>
                <a:cs typeface="Inter"/>
                <a:sym typeface="Inter"/>
              </a:rPr>
              <a:t>Please make sure that when you receive tags for taggable items that you complete the form that comes with them which provides us with the serial number. When this is returned to purchasing, they complete the asset in TERMS officially making it part of inventory and attached to the grant. </a:t>
            </a:r>
          </a:p>
          <a:p>
            <a:pPr algn="l">
              <a:lnSpc>
                <a:spcPts val="3920"/>
              </a:lnSpc>
            </a:pPr>
          </a:p>
          <a:p>
            <a:pPr algn="l">
              <a:lnSpc>
                <a:spcPts val="3920"/>
              </a:lnSpc>
            </a:pPr>
            <a:r>
              <a:rPr lang="en-US" sz="2800">
                <a:solidFill>
                  <a:srgbClr val="FFFFFF"/>
                </a:solidFill>
                <a:latin typeface="Inter"/>
                <a:ea typeface="Inter"/>
                <a:cs typeface="Inter"/>
                <a:sym typeface="Inter"/>
              </a:rPr>
              <a:t>We need these forms ASAP and will now be making a follow up request as part of the process every time.</a:t>
            </a:r>
          </a:p>
          <a:p>
            <a:pPr algn="l">
              <a:lnSpc>
                <a:spcPts val="3360"/>
              </a:lnSpc>
            </a:pPr>
          </a:p>
          <a:p>
            <a:pPr algn="l">
              <a:lnSpc>
                <a:spcPts val="3360"/>
              </a:lnSpc>
            </a:pPr>
          </a:p>
          <a:p>
            <a:pPr algn="l">
              <a:lnSpc>
                <a:spcPts val="3360"/>
              </a:lnSpc>
            </a:pPr>
          </a:p>
          <a:p>
            <a:pPr algn="l">
              <a:lnSpc>
                <a:spcPts val="3360"/>
              </a:lnSpc>
            </a:pPr>
          </a:p>
          <a:p>
            <a:pPr algn="l">
              <a:lnSpc>
                <a:spcPts val="3360"/>
              </a:lnSpc>
            </a:pPr>
          </a:p>
          <a:p>
            <a:pPr algn="l">
              <a:lnSpc>
                <a:spcPts val="5460"/>
              </a:lnSpc>
            </a:pPr>
            <a:r>
              <a:rPr lang="en-US" sz="3900" b="true">
                <a:solidFill>
                  <a:srgbClr val="FFFFFF"/>
                </a:solidFill>
                <a:latin typeface="Inter Bold"/>
                <a:ea typeface="Inter Bold"/>
                <a:cs typeface="Inter Bold"/>
                <a:sym typeface="Inter Bold"/>
              </a:rPr>
              <a:t>It’s NOT just a “checkmark” item - It’s really important!</a:t>
            </a:r>
          </a:p>
          <a:p>
            <a:pPr algn="l">
              <a:lnSpc>
                <a:spcPts val="3360"/>
              </a:lnSpc>
            </a:pPr>
          </a:p>
        </p:txBody>
      </p:sp>
    </p:spTree>
  </p:cSld>
  <p:clrMapOvr>
    <a:masterClrMapping/>
  </p:clrMapOvr>
</p:sld>
</file>

<file path=ppt/slides/slide1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10800000">
            <a:off x="12845839" y="3600450"/>
            <a:ext cx="3086100" cy="3086100"/>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DB92E"/>
            </a:solidFill>
          </p:spPr>
        </p:sp>
        <p:sp>
          <p:nvSpPr>
            <p:cNvPr name="TextBox 4" id="4"/>
            <p:cNvSpPr txBox="true"/>
            <p:nvPr/>
          </p:nvSpPr>
          <p:spPr>
            <a:xfrm>
              <a:off x="0" y="165100"/>
              <a:ext cx="711200" cy="444500"/>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4356020" y="4902834"/>
            <a:ext cx="8954109" cy="580795"/>
            <a:chOff x="0" y="0"/>
            <a:chExt cx="2358284" cy="152967"/>
          </a:xfrm>
        </p:grpSpPr>
        <p:sp>
          <p:nvSpPr>
            <p:cNvPr name="Freeform 6" id="6"/>
            <p:cNvSpPr/>
            <p:nvPr/>
          </p:nvSpPr>
          <p:spPr>
            <a:xfrm flipH="false" flipV="false" rot="0">
              <a:off x="0" y="0"/>
              <a:ext cx="2358284" cy="152967"/>
            </a:xfrm>
            <a:custGeom>
              <a:avLst/>
              <a:gdLst/>
              <a:ahLst/>
              <a:cxnLst/>
              <a:rect r="r" b="b" t="t" l="l"/>
              <a:pathLst>
                <a:path h="152967" w="2358284">
                  <a:moveTo>
                    <a:pt x="0" y="0"/>
                  </a:moveTo>
                  <a:lnTo>
                    <a:pt x="2358284" y="0"/>
                  </a:lnTo>
                  <a:lnTo>
                    <a:pt x="2358284" y="152967"/>
                  </a:lnTo>
                  <a:lnTo>
                    <a:pt x="0" y="152967"/>
                  </a:lnTo>
                  <a:close/>
                </a:path>
              </a:pathLst>
            </a:custGeom>
            <a:solidFill>
              <a:srgbClr val="FDB92E"/>
            </a:solidFill>
          </p:spPr>
        </p:sp>
        <p:sp>
          <p:nvSpPr>
            <p:cNvPr name="TextBox 7" id="7"/>
            <p:cNvSpPr txBox="true"/>
            <p:nvPr/>
          </p:nvSpPr>
          <p:spPr>
            <a:xfrm>
              <a:off x="0" y="-38100"/>
              <a:ext cx="2358284" cy="191067"/>
            </a:xfrm>
            <a:prstGeom prst="rect">
              <a:avLst/>
            </a:prstGeom>
          </p:spPr>
          <p:txBody>
            <a:bodyPr anchor="ctr" rtlCol="false" tIns="50800" lIns="50800" bIns="50800" rIns="50800"/>
            <a:lstStyle/>
            <a:p>
              <a:pPr algn="ctr">
                <a:lnSpc>
                  <a:spcPts val="2520"/>
                </a:lnSpc>
              </a:pPr>
            </a:p>
          </p:txBody>
        </p:sp>
      </p:grpSp>
      <p:sp>
        <p:nvSpPr>
          <p:cNvPr name="TextBox 8" id="8"/>
          <p:cNvSpPr txBox="true"/>
          <p:nvPr/>
        </p:nvSpPr>
        <p:spPr>
          <a:xfrm rot="0">
            <a:off x="4529841" y="4994201"/>
            <a:ext cx="11575919" cy="495300"/>
          </a:xfrm>
          <a:prstGeom prst="rect">
            <a:avLst/>
          </a:prstGeom>
        </p:spPr>
        <p:txBody>
          <a:bodyPr anchor="t" rtlCol="false" tIns="0" lIns="0" bIns="0" rIns="0">
            <a:spAutoFit/>
          </a:bodyPr>
          <a:lstStyle/>
          <a:p>
            <a:pPr algn="just" marL="0" indent="0" lvl="0">
              <a:lnSpc>
                <a:spcPts val="3840"/>
              </a:lnSpc>
              <a:spcBef>
                <a:spcPct val="0"/>
              </a:spcBef>
            </a:pPr>
            <a:r>
              <a:rPr lang="en-US" b="true" sz="3200" spc="32" u="sng">
                <a:solidFill>
                  <a:srgbClr val="0C173C"/>
                </a:solidFill>
                <a:latin typeface="Inter Bold"/>
                <a:ea typeface="Inter Bold"/>
                <a:cs typeface="Inter Bold"/>
                <a:sym typeface="Inter Bold"/>
              </a:rPr>
              <a:t>Grant Specific</a:t>
            </a:r>
          </a:p>
        </p:txBody>
      </p:sp>
      <p:sp>
        <p:nvSpPr>
          <p:cNvPr name="TextBox 9" id="9"/>
          <p:cNvSpPr txBox="true"/>
          <p:nvPr/>
        </p:nvSpPr>
        <p:spPr>
          <a:xfrm rot="0">
            <a:off x="4356020" y="1278301"/>
            <a:ext cx="11575919" cy="881382"/>
          </a:xfrm>
          <a:prstGeom prst="rect">
            <a:avLst/>
          </a:prstGeom>
        </p:spPr>
        <p:txBody>
          <a:bodyPr anchor="t" rtlCol="false" tIns="0" lIns="0" bIns="0" rIns="0">
            <a:spAutoFit/>
          </a:bodyPr>
          <a:lstStyle/>
          <a:p>
            <a:pPr algn="l">
              <a:lnSpc>
                <a:spcPts val="7999"/>
              </a:lnSpc>
            </a:pPr>
            <a:r>
              <a:rPr lang="en-US" b="true" sz="3199" u="sng">
                <a:solidFill>
                  <a:srgbClr val="0C173C"/>
                </a:solidFill>
                <a:latin typeface="Inter Bold"/>
                <a:ea typeface="Inter Bold"/>
                <a:cs typeface="Inter Bold"/>
                <a:sym typeface="Inter Bold"/>
              </a:rPr>
              <a:t>Special Projects Updates</a:t>
            </a:r>
            <a:r>
              <a:rPr lang="en-US" sz="3199">
                <a:solidFill>
                  <a:srgbClr val="0C173C"/>
                </a:solidFill>
                <a:latin typeface="Inter"/>
                <a:ea typeface="Inter"/>
                <a:cs typeface="Inter"/>
                <a:sym typeface="Inter"/>
              </a:rPr>
              <a:t> </a:t>
            </a:r>
          </a:p>
        </p:txBody>
      </p:sp>
      <p:sp>
        <p:nvSpPr>
          <p:cNvPr name="TextBox 10" id="10"/>
          <p:cNvSpPr txBox="true"/>
          <p:nvPr/>
        </p:nvSpPr>
        <p:spPr>
          <a:xfrm rot="0">
            <a:off x="4356020" y="2321608"/>
            <a:ext cx="11575919" cy="1585214"/>
          </a:xfrm>
          <a:prstGeom prst="rect">
            <a:avLst/>
          </a:prstGeom>
        </p:spPr>
        <p:txBody>
          <a:bodyPr anchor="t" rtlCol="false" tIns="0" lIns="0" bIns="0" rIns="0">
            <a:spAutoFit/>
          </a:bodyPr>
          <a:lstStyle/>
          <a:p>
            <a:pPr algn="l" marL="604519" indent="-302260" lvl="1">
              <a:lnSpc>
                <a:spcPts val="4227"/>
              </a:lnSpc>
              <a:buFont typeface="Arial"/>
              <a:buChar char="•"/>
            </a:pPr>
            <a:r>
              <a:rPr lang="en-US" sz="2799">
                <a:solidFill>
                  <a:srgbClr val="0C173C"/>
                </a:solidFill>
                <a:latin typeface="Inter"/>
                <a:ea typeface="Inter"/>
                <a:cs typeface="Inter"/>
                <a:sym typeface="Inter"/>
              </a:rPr>
              <a:t>R.A.N. Reminders</a:t>
            </a:r>
          </a:p>
          <a:p>
            <a:pPr algn="l" marL="604519" indent="-302260" lvl="1">
              <a:lnSpc>
                <a:spcPts val="4227"/>
              </a:lnSpc>
              <a:buFont typeface="Arial"/>
              <a:buChar char="•"/>
            </a:pPr>
            <a:r>
              <a:rPr lang="en-US" sz="2799">
                <a:solidFill>
                  <a:srgbClr val="0C173C"/>
                </a:solidFill>
                <a:latin typeface="Inter"/>
                <a:ea typeface="Inter"/>
                <a:cs typeface="Inter"/>
                <a:sym typeface="Inter"/>
              </a:rPr>
              <a:t>Reimbursement Reminders</a:t>
            </a:r>
          </a:p>
          <a:p>
            <a:pPr algn="l" marL="604519" indent="-302260" lvl="1">
              <a:lnSpc>
                <a:spcPts val="4227"/>
              </a:lnSpc>
              <a:buFont typeface="Arial"/>
              <a:buChar char="•"/>
            </a:pPr>
            <a:r>
              <a:rPr lang="en-US" sz="2799">
                <a:solidFill>
                  <a:srgbClr val="0C173C"/>
                </a:solidFill>
                <a:latin typeface="Inter"/>
                <a:ea typeface="Inter"/>
                <a:cs typeface="Inter"/>
                <a:sym typeface="Inter"/>
              </a:rPr>
              <a:t>Taggable Items Reminders</a:t>
            </a:r>
          </a:p>
        </p:txBody>
      </p:sp>
      <p:sp>
        <p:nvSpPr>
          <p:cNvPr name="TextBox 11" id="11"/>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12</a:t>
            </a:r>
          </a:p>
        </p:txBody>
      </p:sp>
      <p:grpSp>
        <p:nvGrpSpPr>
          <p:cNvPr name="Group 12" id="12"/>
          <p:cNvGrpSpPr/>
          <p:nvPr/>
        </p:nvGrpSpPr>
        <p:grpSpPr>
          <a:xfrm rot="0">
            <a:off x="0" y="0"/>
            <a:ext cx="4129026" cy="10592009"/>
            <a:chOff x="0" y="0"/>
            <a:chExt cx="1087480" cy="2789665"/>
          </a:xfrm>
        </p:grpSpPr>
        <p:sp>
          <p:nvSpPr>
            <p:cNvPr name="Freeform 13" id="13"/>
            <p:cNvSpPr/>
            <p:nvPr/>
          </p:nvSpPr>
          <p:spPr>
            <a:xfrm flipH="false" flipV="false" rot="0">
              <a:off x="0" y="0"/>
              <a:ext cx="1087480" cy="2789665"/>
            </a:xfrm>
            <a:custGeom>
              <a:avLst/>
              <a:gdLst/>
              <a:ahLst/>
              <a:cxnLst/>
              <a:rect r="r" b="b" t="t" l="l"/>
              <a:pathLst>
                <a:path h="2789665" w="1087480">
                  <a:moveTo>
                    <a:pt x="0" y="0"/>
                  </a:moveTo>
                  <a:lnTo>
                    <a:pt x="1087480" y="0"/>
                  </a:lnTo>
                  <a:lnTo>
                    <a:pt x="1087480" y="2789665"/>
                  </a:lnTo>
                  <a:lnTo>
                    <a:pt x="0" y="2789665"/>
                  </a:lnTo>
                  <a:close/>
                </a:path>
              </a:pathLst>
            </a:custGeom>
            <a:solidFill>
              <a:srgbClr val="FFD145"/>
            </a:solidFill>
          </p:spPr>
        </p:sp>
        <p:sp>
          <p:nvSpPr>
            <p:cNvPr name="TextBox 14" id="14"/>
            <p:cNvSpPr txBox="true"/>
            <p:nvPr/>
          </p:nvSpPr>
          <p:spPr>
            <a:xfrm>
              <a:off x="0" y="-38100"/>
              <a:ext cx="1087480" cy="2827765"/>
            </a:xfrm>
            <a:prstGeom prst="rect">
              <a:avLst/>
            </a:prstGeom>
          </p:spPr>
          <p:txBody>
            <a:bodyPr anchor="ctr" rtlCol="false" tIns="50800" lIns="50800" bIns="50800" rIns="50800"/>
            <a:lstStyle/>
            <a:p>
              <a:pPr algn="ctr">
                <a:lnSpc>
                  <a:spcPts val="2520"/>
                </a:lnSpc>
              </a:pPr>
            </a:p>
          </p:txBody>
        </p:sp>
      </p:grpSp>
      <p:sp>
        <p:nvSpPr>
          <p:cNvPr name="TextBox 15" id="15"/>
          <p:cNvSpPr txBox="true"/>
          <p:nvPr/>
        </p:nvSpPr>
        <p:spPr>
          <a:xfrm rot="-5400000">
            <a:off x="-2305795" y="3915538"/>
            <a:ext cx="9140666" cy="2455925"/>
          </a:xfrm>
          <a:prstGeom prst="rect">
            <a:avLst/>
          </a:prstGeom>
        </p:spPr>
        <p:txBody>
          <a:bodyPr anchor="t" rtlCol="false" tIns="0" lIns="0" bIns="0" rIns="0">
            <a:spAutoFit/>
          </a:bodyPr>
          <a:lstStyle/>
          <a:p>
            <a:pPr algn="ctr">
              <a:lnSpc>
                <a:spcPts val="18241"/>
              </a:lnSpc>
            </a:pPr>
            <a:r>
              <a:rPr lang="en-US" sz="18805">
                <a:solidFill>
                  <a:srgbClr val="0C173C"/>
                </a:solidFill>
                <a:latin typeface="Gagalin"/>
                <a:ea typeface="Gagalin"/>
                <a:cs typeface="Gagalin"/>
                <a:sym typeface="Gagalin"/>
              </a:rPr>
              <a:t>Agenda</a:t>
            </a:r>
          </a:p>
        </p:txBody>
      </p:sp>
      <p:sp>
        <p:nvSpPr>
          <p:cNvPr name="TextBox 16" id="16"/>
          <p:cNvSpPr txBox="true"/>
          <p:nvPr/>
        </p:nvSpPr>
        <p:spPr>
          <a:xfrm rot="0">
            <a:off x="4529841" y="8386600"/>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School Hardening </a:t>
            </a:r>
          </a:p>
        </p:txBody>
      </p:sp>
      <p:sp>
        <p:nvSpPr>
          <p:cNvPr name="TextBox 17" id="17"/>
          <p:cNvSpPr txBox="true"/>
          <p:nvPr/>
        </p:nvSpPr>
        <p:spPr>
          <a:xfrm rot="0">
            <a:off x="4529841" y="5572929"/>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IDEA Individuals with Disabilities Education Act</a:t>
            </a:r>
          </a:p>
        </p:txBody>
      </p:sp>
      <p:sp>
        <p:nvSpPr>
          <p:cNvPr name="TextBox 18" id="18"/>
          <p:cNvSpPr txBox="true"/>
          <p:nvPr/>
        </p:nvSpPr>
        <p:spPr>
          <a:xfrm rot="0">
            <a:off x="4529841" y="6041799"/>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Stronger Connections</a:t>
            </a:r>
          </a:p>
        </p:txBody>
      </p:sp>
      <p:sp>
        <p:nvSpPr>
          <p:cNvPr name="TextBox 19" id="19"/>
          <p:cNvSpPr txBox="true"/>
          <p:nvPr/>
        </p:nvSpPr>
        <p:spPr>
          <a:xfrm rot="0">
            <a:off x="4529841" y="7917081"/>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Title II &amp; Title IV </a:t>
            </a:r>
          </a:p>
        </p:txBody>
      </p:sp>
      <p:sp>
        <p:nvSpPr>
          <p:cNvPr name="TextBox 20" id="20"/>
          <p:cNvSpPr txBox="true"/>
          <p:nvPr/>
        </p:nvSpPr>
        <p:spPr>
          <a:xfrm rot="0">
            <a:off x="4529841" y="6511318"/>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UNISIG</a:t>
            </a:r>
          </a:p>
        </p:txBody>
      </p:sp>
      <p:sp>
        <p:nvSpPr>
          <p:cNvPr name="TextBox 21" id="21"/>
          <p:cNvSpPr txBox="true"/>
          <p:nvPr/>
        </p:nvSpPr>
        <p:spPr>
          <a:xfrm rot="0">
            <a:off x="4529841" y="7447562"/>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Comprehensive Support Grant (CSG) New</a:t>
            </a:r>
          </a:p>
        </p:txBody>
      </p:sp>
      <p:sp>
        <p:nvSpPr>
          <p:cNvPr name="TextBox 22" id="22"/>
          <p:cNvSpPr txBox="true"/>
          <p:nvPr/>
        </p:nvSpPr>
        <p:spPr>
          <a:xfrm rot="0">
            <a:off x="4529841" y="6980837"/>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Title I</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751464" y="2508488"/>
            <a:ext cx="9759596" cy="6749812"/>
            <a:chOff x="0" y="0"/>
            <a:chExt cx="1843502" cy="1274980"/>
          </a:xfrm>
        </p:grpSpPr>
        <p:sp>
          <p:nvSpPr>
            <p:cNvPr name="Freeform 3" id="3"/>
            <p:cNvSpPr/>
            <p:nvPr/>
          </p:nvSpPr>
          <p:spPr>
            <a:xfrm flipH="false" flipV="false" rot="0">
              <a:off x="0" y="0"/>
              <a:ext cx="1843502" cy="1274980"/>
            </a:xfrm>
            <a:custGeom>
              <a:avLst/>
              <a:gdLst/>
              <a:ahLst/>
              <a:cxnLst/>
              <a:rect r="r" b="b" t="t" l="l"/>
              <a:pathLst>
                <a:path h="1274980" w="1843502">
                  <a:moveTo>
                    <a:pt x="0" y="0"/>
                  </a:moveTo>
                  <a:lnTo>
                    <a:pt x="1843502" y="0"/>
                  </a:lnTo>
                  <a:lnTo>
                    <a:pt x="1843502" y="1274980"/>
                  </a:lnTo>
                  <a:lnTo>
                    <a:pt x="0" y="1274980"/>
                  </a:lnTo>
                  <a:close/>
                </a:path>
              </a:pathLst>
            </a:custGeom>
            <a:blipFill>
              <a:blip r:embed="rId2"/>
              <a:stretch>
                <a:fillRect l="0" t="-6908" r="0" b="-6908"/>
              </a:stretch>
            </a:blipFill>
          </p:spPr>
        </p:sp>
      </p:grpSp>
      <p:grpSp>
        <p:nvGrpSpPr>
          <p:cNvPr name="Group 4" id="4"/>
          <p:cNvGrpSpPr/>
          <p:nvPr/>
        </p:nvGrpSpPr>
        <p:grpSpPr>
          <a:xfrm rot="0">
            <a:off x="0" y="0"/>
            <a:ext cx="18288000" cy="2011570"/>
            <a:chOff x="0" y="0"/>
            <a:chExt cx="4816593" cy="529796"/>
          </a:xfrm>
        </p:grpSpPr>
        <p:sp>
          <p:nvSpPr>
            <p:cNvPr name="Freeform 5" id="5"/>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6" id="6"/>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TextBox 7" id="7"/>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Individuals with Disabilities act</a:t>
            </a:r>
          </a:p>
        </p:txBody>
      </p:sp>
      <p:sp>
        <p:nvSpPr>
          <p:cNvPr name="TextBox 8" id="8"/>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13</a:t>
            </a:r>
          </a:p>
        </p:txBody>
      </p:sp>
      <p:sp>
        <p:nvSpPr>
          <p:cNvPr name="TextBox 9" id="9"/>
          <p:cNvSpPr txBox="true"/>
          <p:nvPr/>
        </p:nvSpPr>
        <p:spPr>
          <a:xfrm rot="0">
            <a:off x="11048245" y="2957001"/>
            <a:ext cx="6662299" cy="4642759"/>
          </a:xfrm>
          <a:prstGeom prst="rect">
            <a:avLst/>
          </a:prstGeom>
        </p:spPr>
        <p:txBody>
          <a:bodyPr anchor="t" rtlCol="false" tIns="0" lIns="0" bIns="0" rIns="0">
            <a:spAutoFit/>
          </a:bodyPr>
          <a:lstStyle/>
          <a:p>
            <a:pPr algn="l">
              <a:lnSpc>
                <a:spcPts val="4452"/>
              </a:lnSpc>
            </a:pPr>
            <a:r>
              <a:rPr lang="en-US" sz="3180" b="true">
                <a:solidFill>
                  <a:srgbClr val="0C173C"/>
                </a:solidFill>
                <a:latin typeface="Inter Bold"/>
                <a:ea typeface="Inter Bold"/>
                <a:cs typeface="Inter Bold"/>
                <a:sym typeface="Inter Bold"/>
              </a:rPr>
              <a:t>Supply Funds:</a:t>
            </a:r>
          </a:p>
          <a:p>
            <a:pPr algn="l" marL="554630" indent="-277315" lvl="1">
              <a:lnSpc>
                <a:spcPts val="3596"/>
              </a:lnSpc>
              <a:buFont typeface="Arial"/>
              <a:buChar char="•"/>
            </a:pPr>
            <a:r>
              <a:rPr lang="en-US" sz="2568">
                <a:solidFill>
                  <a:srgbClr val="0C173C"/>
                </a:solidFill>
                <a:latin typeface="Inter"/>
                <a:ea typeface="Inter"/>
                <a:cs typeface="Inter"/>
                <a:sym typeface="Inter"/>
              </a:rPr>
              <a:t>Reimbursement requests due by end of school year</a:t>
            </a:r>
          </a:p>
          <a:p>
            <a:pPr algn="l">
              <a:lnSpc>
                <a:spcPts val="3596"/>
              </a:lnSpc>
            </a:pPr>
          </a:p>
          <a:p>
            <a:pPr algn="l" marL="554630" indent="-277315" lvl="1">
              <a:lnSpc>
                <a:spcPts val="3596"/>
              </a:lnSpc>
              <a:buFont typeface="Arial"/>
              <a:buChar char="•"/>
            </a:pPr>
            <a:r>
              <a:rPr lang="en-US" sz="2568">
                <a:solidFill>
                  <a:srgbClr val="0C173C"/>
                </a:solidFill>
                <a:latin typeface="Inter"/>
                <a:ea typeface="Inter"/>
                <a:cs typeface="Inter"/>
                <a:sym typeface="Inter"/>
              </a:rPr>
              <a:t>Funds must support students with disabilities (SWD)</a:t>
            </a:r>
          </a:p>
          <a:p>
            <a:pPr algn="l">
              <a:lnSpc>
                <a:spcPts val="3596"/>
              </a:lnSpc>
            </a:pPr>
          </a:p>
          <a:p>
            <a:pPr algn="l" marL="554630" indent="-277315" lvl="1">
              <a:lnSpc>
                <a:spcPts val="3596"/>
              </a:lnSpc>
              <a:buFont typeface="Arial"/>
              <a:buChar char="•"/>
            </a:pPr>
            <a:r>
              <a:rPr lang="en-US" sz="2568">
                <a:solidFill>
                  <a:srgbClr val="0C173C"/>
                </a:solidFill>
                <a:latin typeface="Inter"/>
                <a:ea typeface="Inter"/>
                <a:cs typeface="Inter"/>
                <a:sym typeface="Inter"/>
              </a:rPr>
              <a:t>Reimbursements due by June 1, 2026!</a:t>
            </a:r>
          </a:p>
          <a:p>
            <a:pPr algn="l">
              <a:lnSpc>
                <a:spcPts val="3596"/>
              </a:lnSpc>
            </a:pPr>
          </a:p>
          <a:p>
            <a:pPr algn="l">
              <a:lnSpc>
                <a:spcPts val="3596"/>
              </a:lnSpc>
            </a:pP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TextBox 5" id="5"/>
          <p:cNvSpPr txBox="true"/>
          <p:nvPr/>
        </p:nvSpPr>
        <p:spPr>
          <a:xfrm rot="0">
            <a:off x="753490" y="2256355"/>
            <a:ext cx="17223474" cy="4073334"/>
          </a:xfrm>
          <a:prstGeom prst="rect">
            <a:avLst/>
          </a:prstGeom>
        </p:spPr>
        <p:txBody>
          <a:bodyPr anchor="t" rtlCol="false" tIns="0" lIns="0" bIns="0" rIns="0">
            <a:spAutoFit/>
          </a:bodyPr>
          <a:lstStyle/>
          <a:p>
            <a:pPr algn="l">
              <a:lnSpc>
                <a:spcPts val="5607"/>
              </a:lnSpc>
            </a:pPr>
            <a:r>
              <a:rPr lang="en-US" sz="3738">
                <a:solidFill>
                  <a:srgbClr val="0C173C"/>
                </a:solidFill>
                <a:latin typeface="Inter"/>
                <a:ea typeface="Inter"/>
                <a:cs typeface="Inter"/>
                <a:sym typeface="Inter"/>
              </a:rPr>
              <a:t>IDEA Supplies must be</a:t>
            </a:r>
            <a:r>
              <a:rPr lang="en-US" sz="3738">
                <a:solidFill>
                  <a:srgbClr val="0C173C"/>
                </a:solidFill>
                <a:latin typeface="Inter"/>
                <a:ea typeface="Inter"/>
                <a:cs typeface="Inter"/>
                <a:sym typeface="Inter"/>
              </a:rPr>
              <a:t> directly tied to a student’s IEP and represent an excess cost—additional expenses a school incurs to provide special education and related services, above what is spent on an average student.</a:t>
            </a:r>
          </a:p>
          <a:p>
            <a:pPr algn="l">
              <a:lnSpc>
                <a:spcPts val="5607"/>
              </a:lnSpc>
            </a:pPr>
          </a:p>
          <a:p>
            <a:pPr algn="l">
              <a:lnSpc>
                <a:spcPts val="5607"/>
              </a:lnSpc>
            </a:pPr>
          </a:p>
          <a:p>
            <a:pPr algn="l">
              <a:lnSpc>
                <a:spcPts val="4407"/>
              </a:lnSpc>
            </a:pPr>
          </a:p>
        </p:txBody>
      </p:sp>
      <p:sp>
        <p:nvSpPr>
          <p:cNvPr name="Freeform 6" id="6"/>
          <p:cNvSpPr/>
          <p:nvPr/>
        </p:nvSpPr>
        <p:spPr>
          <a:xfrm flipH="false" flipV="false" rot="0">
            <a:off x="12282352" y="5464199"/>
            <a:ext cx="2633551" cy="3323093"/>
          </a:xfrm>
          <a:custGeom>
            <a:avLst/>
            <a:gdLst/>
            <a:ahLst/>
            <a:cxnLst/>
            <a:rect r="r" b="b" t="t" l="l"/>
            <a:pathLst>
              <a:path h="3323093" w="2633551">
                <a:moveTo>
                  <a:pt x="0" y="0"/>
                </a:moveTo>
                <a:lnTo>
                  <a:pt x="2633552" y="0"/>
                </a:lnTo>
                <a:lnTo>
                  <a:pt x="2633552" y="3323093"/>
                </a:lnTo>
                <a:lnTo>
                  <a:pt x="0" y="3323093"/>
                </a:lnTo>
                <a:lnTo>
                  <a:pt x="0" y="0"/>
                </a:lnTo>
                <a:close/>
              </a:path>
            </a:pathLst>
          </a:custGeom>
          <a:blipFill>
            <a:blip r:embed="rId2"/>
            <a:stretch>
              <a:fillRect l="0" t="0" r="0" b="0"/>
            </a:stretch>
          </a:blipFill>
        </p:spPr>
      </p:sp>
      <p:sp>
        <p:nvSpPr>
          <p:cNvPr name="Freeform 7" id="7"/>
          <p:cNvSpPr/>
          <p:nvPr/>
        </p:nvSpPr>
        <p:spPr>
          <a:xfrm flipH="false" flipV="false" rot="0">
            <a:off x="3273963" y="8012475"/>
            <a:ext cx="2331161" cy="2051421"/>
          </a:xfrm>
          <a:custGeom>
            <a:avLst/>
            <a:gdLst/>
            <a:ahLst/>
            <a:cxnLst/>
            <a:rect r="r" b="b" t="t" l="l"/>
            <a:pathLst>
              <a:path h="2051421" w="2331161">
                <a:moveTo>
                  <a:pt x="0" y="0"/>
                </a:moveTo>
                <a:lnTo>
                  <a:pt x="2331161" y="0"/>
                </a:lnTo>
                <a:lnTo>
                  <a:pt x="2331161" y="2051421"/>
                </a:lnTo>
                <a:lnTo>
                  <a:pt x="0" y="205142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4450710" y="5143500"/>
            <a:ext cx="1824786" cy="2398409"/>
          </a:xfrm>
          <a:custGeom>
            <a:avLst/>
            <a:gdLst/>
            <a:ahLst/>
            <a:cxnLst/>
            <a:rect r="r" b="b" t="t" l="l"/>
            <a:pathLst>
              <a:path h="2398409" w="1824786">
                <a:moveTo>
                  <a:pt x="0" y="0"/>
                </a:moveTo>
                <a:lnTo>
                  <a:pt x="1824786" y="0"/>
                </a:lnTo>
                <a:lnTo>
                  <a:pt x="1824786" y="2398409"/>
                </a:lnTo>
                <a:lnTo>
                  <a:pt x="0" y="2398409"/>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9" id="9"/>
          <p:cNvSpPr/>
          <p:nvPr/>
        </p:nvSpPr>
        <p:spPr>
          <a:xfrm flipH="false" flipV="false" rot="0">
            <a:off x="8782594" y="6589529"/>
            <a:ext cx="2676368" cy="1110693"/>
          </a:xfrm>
          <a:custGeom>
            <a:avLst/>
            <a:gdLst/>
            <a:ahLst/>
            <a:cxnLst/>
            <a:rect r="r" b="b" t="t" l="l"/>
            <a:pathLst>
              <a:path h="1110693" w="2676368">
                <a:moveTo>
                  <a:pt x="0" y="0"/>
                </a:moveTo>
                <a:lnTo>
                  <a:pt x="2676368" y="0"/>
                </a:lnTo>
                <a:lnTo>
                  <a:pt x="2676368" y="1110693"/>
                </a:lnTo>
                <a:lnTo>
                  <a:pt x="0" y="11106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0" id="10"/>
          <p:cNvSpPr/>
          <p:nvPr/>
        </p:nvSpPr>
        <p:spPr>
          <a:xfrm flipH="false" flipV="false" rot="0">
            <a:off x="6532964" y="7700222"/>
            <a:ext cx="2249630" cy="2148397"/>
          </a:xfrm>
          <a:custGeom>
            <a:avLst/>
            <a:gdLst/>
            <a:ahLst/>
            <a:cxnLst/>
            <a:rect r="r" b="b" t="t" l="l"/>
            <a:pathLst>
              <a:path h="2148397" w="2249630">
                <a:moveTo>
                  <a:pt x="0" y="0"/>
                </a:moveTo>
                <a:lnTo>
                  <a:pt x="2249630" y="0"/>
                </a:lnTo>
                <a:lnTo>
                  <a:pt x="2249630" y="2148397"/>
                </a:lnTo>
                <a:lnTo>
                  <a:pt x="0" y="214839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1" id="11"/>
          <p:cNvSpPr/>
          <p:nvPr/>
        </p:nvSpPr>
        <p:spPr>
          <a:xfrm flipH="false" flipV="false" rot="0">
            <a:off x="632447" y="7227276"/>
            <a:ext cx="1713676" cy="2031024"/>
          </a:xfrm>
          <a:custGeom>
            <a:avLst/>
            <a:gdLst/>
            <a:ahLst/>
            <a:cxnLst/>
            <a:rect r="r" b="b" t="t" l="l"/>
            <a:pathLst>
              <a:path h="2031024" w="1713676">
                <a:moveTo>
                  <a:pt x="0" y="0"/>
                </a:moveTo>
                <a:lnTo>
                  <a:pt x="1713676" y="0"/>
                </a:lnTo>
                <a:lnTo>
                  <a:pt x="1713676" y="2031024"/>
                </a:lnTo>
                <a:lnTo>
                  <a:pt x="0" y="203102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2" id="12"/>
          <p:cNvSpPr/>
          <p:nvPr/>
        </p:nvSpPr>
        <p:spPr>
          <a:xfrm flipH="false" flipV="false" rot="0">
            <a:off x="6776008" y="4642372"/>
            <a:ext cx="1932576" cy="2211818"/>
          </a:xfrm>
          <a:custGeom>
            <a:avLst/>
            <a:gdLst/>
            <a:ahLst/>
            <a:cxnLst/>
            <a:rect r="r" b="b" t="t" l="l"/>
            <a:pathLst>
              <a:path h="2211818" w="1932576">
                <a:moveTo>
                  <a:pt x="0" y="0"/>
                </a:moveTo>
                <a:lnTo>
                  <a:pt x="1932576" y="0"/>
                </a:lnTo>
                <a:lnTo>
                  <a:pt x="1932576" y="2211818"/>
                </a:lnTo>
                <a:lnTo>
                  <a:pt x="0" y="2211818"/>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3" id="13"/>
          <p:cNvSpPr/>
          <p:nvPr/>
        </p:nvSpPr>
        <p:spPr>
          <a:xfrm flipH="false" flipV="false" rot="0">
            <a:off x="1508459" y="4478946"/>
            <a:ext cx="2441740" cy="2538671"/>
          </a:xfrm>
          <a:custGeom>
            <a:avLst/>
            <a:gdLst/>
            <a:ahLst/>
            <a:cxnLst/>
            <a:rect r="r" b="b" t="t" l="l"/>
            <a:pathLst>
              <a:path h="2538671" w="2441740">
                <a:moveTo>
                  <a:pt x="0" y="0"/>
                </a:moveTo>
                <a:lnTo>
                  <a:pt x="2441739" y="0"/>
                </a:lnTo>
                <a:lnTo>
                  <a:pt x="2441739" y="2538671"/>
                </a:lnTo>
                <a:lnTo>
                  <a:pt x="0" y="2538671"/>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4" id="14"/>
          <p:cNvSpPr txBox="true"/>
          <p:nvPr/>
        </p:nvSpPr>
        <p:spPr>
          <a:xfrm rot="0">
            <a:off x="506032" y="905392"/>
            <a:ext cx="7366291" cy="1106178"/>
          </a:xfrm>
          <a:prstGeom prst="rect">
            <a:avLst/>
          </a:prstGeom>
        </p:spPr>
        <p:txBody>
          <a:bodyPr anchor="t" rtlCol="false" tIns="0" lIns="0" bIns="0" rIns="0">
            <a:spAutoFit/>
          </a:bodyPr>
          <a:lstStyle/>
          <a:p>
            <a:pPr algn="l" marL="0" indent="0" lvl="0">
              <a:lnSpc>
                <a:spcPts val="8300"/>
              </a:lnSpc>
            </a:pPr>
            <a:r>
              <a:rPr lang="en-US" sz="8300">
                <a:solidFill>
                  <a:srgbClr val="FFD145"/>
                </a:solidFill>
                <a:latin typeface="Gagalin"/>
                <a:ea typeface="Gagalin"/>
                <a:cs typeface="Gagalin"/>
                <a:sym typeface="Gagalin"/>
              </a:rPr>
              <a:t>Excess Cost</a:t>
            </a:r>
          </a:p>
        </p:txBody>
      </p:sp>
      <p:sp>
        <p:nvSpPr>
          <p:cNvPr name="TextBox 15" id="15"/>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14</a:t>
            </a:r>
          </a:p>
        </p:txBody>
      </p:sp>
      <p:sp>
        <p:nvSpPr>
          <p:cNvPr name="TextBox 16" id="16"/>
          <p:cNvSpPr txBox="true"/>
          <p:nvPr/>
        </p:nvSpPr>
        <p:spPr>
          <a:xfrm rot="0">
            <a:off x="-710716" y="18927"/>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Individuals with Disabilities act</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0C173C"/>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FFD145"/>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grpSp>
        <p:nvGrpSpPr>
          <p:cNvPr name="Group 5" id="5"/>
          <p:cNvGrpSpPr/>
          <p:nvPr/>
        </p:nvGrpSpPr>
        <p:grpSpPr>
          <a:xfrm rot="0">
            <a:off x="2149290" y="7373145"/>
            <a:ext cx="6325492" cy="1885155"/>
            <a:chOff x="0" y="0"/>
            <a:chExt cx="1665973" cy="496502"/>
          </a:xfrm>
        </p:grpSpPr>
        <p:sp>
          <p:nvSpPr>
            <p:cNvPr name="Freeform 6" id="6"/>
            <p:cNvSpPr/>
            <p:nvPr/>
          </p:nvSpPr>
          <p:spPr>
            <a:xfrm flipH="false" flipV="false" rot="0">
              <a:off x="0" y="0"/>
              <a:ext cx="1665973" cy="496502"/>
            </a:xfrm>
            <a:custGeom>
              <a:avLst/>
              <a:gdLst/>
              <a:ahLst/>
              <a:cxnLst/>
              <a:rect r="r" b="b" t="t" l="l"/>
              <a:pathLst>
                <a:path h="496502" w="1665973">
                  <a:moveTo>
                    <a:pt x="62420" y="0"/>
                  </a:moveTo>
                  <a:lnTo>
                    <a:pt x="1603553" y="0"/>
                  </a:lnTo>
                  <a:cubicBezTo>
                    <a:pt x="1638027" y="0"/>
                    <a:pt x="1665973" y="27946"/>
                    <a:pt x="1665973" y="62420"/>
                  </a:cubicBezTo>
                  <a:lnTo>
                    <a:pt x="1665973" y="434081"/>
                  </a:lnTo>
                  <a:cubicBezTo>
                    <a:pt x="1665973" y="450636"/>
                    <a:pt x="1659397" y="466513"/>
                    <a:pt x="1647691" y="478219"/>
                  </a:cubicBezTo>
                  <a:cubicBezTo>
                    <a:pt x="1635985" y="489925"/>
                    <a:pt x="1620108" y="496502"/>
                    <a:pt x="1603553" y="496502"/>
                  </a:cubicBezTo>
                  <a:lnTo>
                    <a:pt x="62420" y="496502"/>
                  </a:lnTo>
                  <a:cubicBezTo>
                    <a:pt x="45865" y="496502"/>
                    <a:pt x="29988" y="489925"/>
                    <a:pt x="18282" y="478219"/>
                  </a:cubicBezTo>
                  <a:cubicBezTo>
                    <a:pt x="6576" y="466513"/>
                    <a:pt x="0" y="450636"/>
                    <a:pt x="0" y="434081"/>
                  </a:cubicBezTo>
                  <a:lnTo>
                    <a:pt x="0" y="62420"/>
                  </a:lnTo>
                  <a:cubicBezTo>
                    <a:pt x="0" y="45865"/>
                    <a:pt x="6576" y="29988"/>
                    <a:pt x="18282" y="18282"/>
                  </a:cubicBezTo>
                  <a:cubicBezTo>
                    <a:pt x="29988" y="6576"/>
                    <a:pt x="45865" y="0"/>
                    <a:pt x="62420" y="0"/>
                  </a:cubicBezTo>
                  <a:close/>
                </a:path>
              </a:pathLst>
            </a:custGeom>
            <a:solidFill>
              <a:srgbClr val="FDB92E"/>
            </a:solidFill>
          </p:spPr>
        </p:sp>
        <p:sp>
          <p:nvSpPr>
            <p:cNvPr name="TextBox 7" id="7"/>
            <p:cNvSpPr txBox="true"/>
            <p:nvPr/>
          </p:nvSpPr>
          <p:spPr>
            <a:xfrm>
              <a:off x="0" y="-47625"/>
              <a:ext cx="1665973" cy="544127"/>
            </a:xfrm>
            <a:prstGeom prst="rect">
              <a:avLst/>
            </a:prstGeom>
          </p:spPr>
          <p:txBody>
            <a:bodyPr anchor="t" rtlCol="false" tIns="50800" lIns="50800" bIns="50800" rIns="50800"/>
            <a:lstStyle/>
            <a:p>
              <a:pPr algn="ctr">
                <a:lnSpc>
                  <a:spcPts val="2940"/>
                </a:lnSpc>
              </a:pPr>
              <a:r>
                <a:rPr lang="en-US" sz="2100" b="true">
                  <a:solidFill>
                    <a:srgbClr val="14265A"/>
                  </a:solidFill>
                  <a:latin typeface="Inter Bold"/>
                  <a:ea typeface="Inter Bold"/>
                  <a:cs typeface="Inter Bold"/>
                  <a:sym typeface="Inter Bold"/>
                </a:rPr>
                <a:t>OPTION A</a:t>
              </a:r>
            </a:p>
            <a:p>
              <a:pPr algn="ctr">
                <a:lnSpc>
                  <a:spcPts val="2940"/>
                </a:lnSpc>
              </a:pPr>
            </a:p>
            <a:p>
              <a:pPr algn="l" marL="410211" indent="-205106" lvl="1">
                <a:lnSpc>
                  <a:spcPts val="2660"/>
                </a:lnSpc>
                <a:buFont typeface="Arial"/>
                <a:buChar char="•"/>
              </a:pPr>
              <a:r>
                <a:rPr lang="en-US" b="true" sz="1900">
                  <a:solidFill>
                    <a:srgbClr val="14265A"/>
                  </a:solidFill>
                  <a:latin typeface="Inter Bold"/>
                  <a:ea typeface="Inter Bold"/>
                  <a:cs typeface="Inter Bold"/>
                  <a:sym typeface="Inter Bold"/>
                </a:rPr>
                <a:t>Complete your Needs Assessment </a:t>
              </a:r>
            </a:p>
            <a:p>
              <a:pPr algn="l" marL="410211" indent="-205106" lvl="1">
                <a:lnSpc>
                  <a:spcPts val="2660"/>
                </a:lnSpc>
                <a:buFont typeface="Arial"/>
                <a:buChar char="•"/>
              </a:pPr>
              <a:r>
                <a:rPr lang="en-US" b="true" sz="1900">
                  <a:solidFill>
                    <a:srgbClr val="14265A"/>
                  </a:solidFill>
                  <a:latin typeface="Inter Bold"/>
                  <a:ea typeface="Inter Bold"/>
                  <a:cs typeface="Inter Bold"/>
                  <a:sym typeface="Inter Bold"/>
                </a:rPr>
                <a:t>Once approved, spend the funds by June 30</a:t>
              </a:r>
              <a:r>
                <a:rPr lang="en-US" b="true" sz="1900">
                  <a:solidFill>
                    <a:srgbClr val="14265A"/>
                  </a:solidFill>
                  <a:latin typeface="Inter Bold"/>
                  <a:ea typeface="Inter Bold"/>
                  <a:cs typeface="Inter Bold"/>
                  <a:sym typeface="Inter Bold"/>
                </a:rPr>
                <a:t>th</a:t>
              </a:r>
              <a:r>
                <a:rPr lang="en-US" b="true" sz="1900">
                  <a:solidFill>
                    <a:srgbClr val="14265A"/>
                  </a:solidFill>
                  <a:latin typeface="Inter Bold"/>
                  <a:ea typeface="Inter Bold"/>
                  <a:cs typeface="Inter Bold"/>
                  <a:sym typeface="Inter Bold"/>
                </a:rPr>
                <a:t>. </a:t>
              </a:r>
            </a:p>
          </p:txBody>
        </p:sp>
      </p:grpSp>
      <p:grpSp>
        <p:nvGrpSpPr>
          <p:cNvPr name="Group 8" id="8"/>
          <p:cNvGrpSpPr/>
          <p:nvPr/>
        </p:nvGrpSpPr>
        <p:grpSpPr>
          <a:xfrm rot="0">
            <a:off x="9372205" y="7373145"/>
            <a:ext cx="6325492" cy="1885155"/>
            <a:chOff x="0" y="0"/>
            <a:chExt cx="1665973" cy="496502"/>
          </a:xfrm>
        </p:grpSpPr>
        <p:sp>
          <p:nvSpPr>
            <p:cNvPr name="Freeform 9" id="9"/>
            <p:cNvSpPr/>
            <p:nvPr/>
          </p:nvSpPr>
          <p:spPr>
            <a:xfrm flipH="false" flipV="false" rot="0">
              <a:off x="0" y="0"/>
              <a:ext cx="1665973" cy="496502"/>
            </a:xfrm>
            <a:custGeom>
              <a:avLst/>
              <a:gdLst/>
              <a:ahLst/>
              <a:cxnLst/>
              <a:rect r="r" b="b" t="t" l="l"/>
              <a:pathLst>
                <a:path h="496502" w="1665973">
                  <a:moveTo>
                    <a:pt x="62420" y="0"/>
                  </a:moveTo>
                  <a:lnTo>
                    <a:pt x="1603553" y="0"/>
                  </a:lnTo>
                  <a:cubicBezTo>
                    <a:pt x="1638027" y="0"/>
                    <a:pt x="1665973" y="27946"/>
                    <a:pt x="1665973" y="62420"/>
                  </a:cubicBezTo>
                  <a:lnTo>
                    <a:pt x="1665973" y="434081"/>
                  </a:lnTo>
                  <a:cubicBezTo>
                    <a:pt x="1665973" y="450636"/>
                    <a:pt x="1659397" y="466513"/>
                    <a:pt x="1647691" y="478219"/>
                  </a:cubicBezTo>
                  <a:cubicBezTo>
                    <a:pt x="1635985" y="489925"/>
                    <a:pt x="1620108" y="496502"/>
                    <a:pt x="1603553" y="496502"/>
                  </a:cubicBezTo>
                  <a:lnTo>
                    <a:pt x="62420" y="496502"/>
                  </a:lnTo>
                  <a:cubicBezTo>
                    <a:pt x="45865" y="496502"/>
                    <a:pt x="29988" y="489925"/>
                    <a:pt x="18282" y="478219"/>
                  </a:cubicBezTo>
                  <a:cubicBezTo>
                    <a:pt x="6576" y="466513"/>
                    <a:pt x="0" y="450636"/>
                    <a:pt x="0" y="434081"/>
                  </a:cubicBezTo>
                  <a:lnTo>
                    <a:pt x="0" y="62420"/>
                  </a:lnTo>
                  <a:cubicBezTo>
                    <a:pt x="0" y="45865"/>
                    <a:pt x="6576" y="29988"/>
                    <a:pt x="18282" y="18282"/>
                  </a:cubicBezTo>
                  <a:cubicBezTo>
                    <a:pt x="29988" y="6576"/>
                    <a:pt x="45865" y="0"/>
                    <a:pt x="62420" y="0"/>
                  </a:cubicBezTo>
                  <a:close/>
                </a:path>
              </a:pathLst>
            </a:custGeom>
            <a:solidFill>
              <a:srgbClr val="FDB92E"/>
            </a:solidFill>
          </p:spPr>
        </p:sp>
        <p:sp>
          <p:nvSpPr>
            <p:cNvPr name="TextBox 10" id="10"/>
            <p:cNvSpPr txBox="true"/>
            <p:nvPr/>
          </p:nvSpPr>
          <p:spPr>
            <a:xfrm>
              <a:off x="0" y="-47625"/>
              <a:ext cx="1665973" cy="544127"/>
            </a:xfrm>
            <a:prstGeom prst="rect">
              <a:avLst/>
            </a:prstGeom>
          </p:spPr>
          <p:txBody>
            <a:bodyPr anchor="t" rtlCol="false" tIns="50800" lIns="50800" bIns="50800" rIns="50800"/>
            <a:lstStyle/>
            <a:p>
              <a:pPr algn="ctr">
                <a:lnSpc>
                  <a:spcPts val="2940"/>
                </a:lnSpc>
              </a:pPr>
              <a:r>
                <a:rPr lang="en-US" sz="2100" b="true">
                  <a:solidFill>
                    <a:srgbClr val="14265A"/>
                  </a:solidFill>
                  <a:latin typeface="Inter Bold"/>
                  <a:ea typeface="Inter Bold"/>
                  <a:cs typeface="Inter Bold"/>
                  <a:sym typeface="Inter Bold"/>
                </a:rPr>
                <a:t>OPTION B</a:t>
              </a:r>
            </a:p>
            <a:p>
              <a:pPr algn="l">
                <a:lnSpc>
                  <a:spcPts val="2940"/>
                </a:lnSpc>
              </a:pPr>
            </a:p>
            <a:p>
              <a:pPr algn="l" marL="410211" indent="-205106" lvl="1">
                <a:lnSpc>
                  <a:spcPts val="2660"/>
                </a:lnSpc>
                <a:buFont typeface="Arial"/>
                <a:buChar char="•"/>
              </a:pPr>
              <a:r>
                <a:rPr lang="en-US" b="true" sz="1900">
                  <a:solidFill>
                    <a:srgbClr val="14265A"/>
                  </a:solidFill>
                  <a:latin typeface="Inter Bold"/>
                  <a:ea typeface="Inter Bold"/>
                  <a:cs typeface="Inter Bold"/>
                  <a:sym typeface="Inter Bold"/>
                </a:rPr>
                <a:t>Sign and return the provided letter</a:t>
              </a:r>
            </a:p>
            <a:p>
              <a:pPr algn="l" marL="410211" indent="-205106" lvl="1">
                <a:lnSpc>
                  <a:spcPts val="2660"/>
                </a:lnSpc>
                <a:buFont typeface="Arial"/>
                <a:buChar char="•"/>
              </a:pPr>
              <a:r>
                <a:rPr lang="en-US" b="true" sz="1900">
                  <a:solidFill>
                    <a:srgbClr val="14265A"/>
                  </a:solidFill>
                  <a:latin typeface="Inter Bold"/>
                  <a:ea typeface="Inter Bold"/>
                  <a:cs typeface="Inter Bold"/>
                  <a:sym typeface="Inter Bold"/>
                </a:rPr>
                <a:t>Funds will be re-allocated  </a:t>
              </a:r>
            </a:p>
          </p:txBody>
        </p:sp>
      </p:grpSp>
      <p:grpSp>
        <p:nvGrpSpPr>
          <p:cNvPr name="Group 11" id="11"/>
          <p:cNvGrpSpPr/>
          <p:nvPr/>
        </p:nvGrpSpPr>
        <p:grpSpPr>
          <a:xfrm rot="0">
            <a:off x="10555908" y="2557524"/>
            <a:ext cx="6908177" cy="4219125"/>
            <a:chOff x="0" y="0"/>
            <a:chExt cx="1819438" cy="1111210"/>
          </a:xfrm>
        </p:grpSpPr>
        <p:sp>
          <p:nvSpPr>
            <p:cNvPr name="Freeform 12" id="12"/>
            <p:cNvSpPr/>
            <p:nvPr/>
          </p:nvSpPr>
          <p:spPr>
            <a:xfrm flipH="false" flipV="false" rot="0">
              <a:off x="0" y="0"/>
              <a:ext cx="1819438" cy="1111210"/>
            </a:xfrm>
            <a:custGeom>
              <a:avLst/>
              <a:gdLst/>
              <a:ahLst/>
              <a:cxnLst/>
              <a:rect r="r" b="b" t="t" l="l"/>
              <a:pathLst>
                <a:path h="1111210" w="1819438">
                  <a:moveTo>
                    <a:pt x="0" y="0"/>
                  </a:moveTo>
                  <a:lnTo>
                    <a:pt x="1819438" y="0"/>
                  </a:lnTo>
                  <a:lnTo>
                    <a:pt x="1819438" y="1111210"/>
                  </a:lnTo>
                  <a:lnTo>
                    <a:pt x="0" y="1111210"/>
                  </a:lnTo>
                  <a:close/>
                </a:path>
              </a:pathLst>
            </a:custGeom>
            <a:solidFill>
              <a:srgbClr val="FFFFFF"/>
            </a:solidFill>
          </p:spPr>
        </p:sp>
        <p:sp>
          <p:nvSpPr>
            <p:cNvPr name="TextBox 13" id="13"/>
            <p:cNvSpPr txBox="true"/>
            <p:nvPr/>
          </p:nvSpPr>
          <p:spPr>
            <a:xfrm>
              <a:off x="0" y="-47625"/>
              <a:ext cx="1819438" cy="1158835"/>
            </a:xfrm>
            <a:prstGeom prst="rect">
              <a:avLst/>
            </a:prstGeom>
          </p:spPr>
          <p:txBody>
            <a:bodyPr anchor="t" rtlCol="false" tIns="50800" lIns="50800" bIns="50800" rIns="50800"/>
            <a:lstStyle/>
            <a:p>
              <a:pPr algn="ctr">
                <a:lnSpc>
                  <a:spcPts val="3359"/>
                </a:lnSpc>
              </a:pPr>
              <a:r>
                <a:rPr lang="en-US" sz="2399" b="true">
                  <a:solidFill>
                    <a:srgbClr val="0C173C"/>
                  </a:solidFill>
                  <a:latin typeface="Inter Bold"/>
                  <a:ea typeface="Inter Bold"/>
                  <a:cs typeface="Inter Bold"/>
                  <a:sym typeface="Inter Bold"/>
                </a:rPr>
                <a:t>Stronger Connections</a:t>
              </a:r>
            </a:p>
            <a:p>
              <a:pPr algn="ctr">
                <a:lnSpc>
                  <a:spcPts val="2520"/>
                </a:lnSpc>
              </a:pPr>
              <a:r>
                <a:rPr lang="en-US" sz="1800">
                  <a:solidFill>
                    <a:srgbClr val="0C173C"/>
                  </a:solidFill>
                  <a:latin typeface="Inter"/>
                  <a:ea typeface="Inter"/>
                  <a:cs typeface="Inter"/>
                  <a:sym typeface="Inter"/>
                </a:rPr>
                <a:t>Allowable Activities</a:t>
              </a:r>
            </a:p>
            <a:p>
              <a:pPr algn="ctr">
                <a:lnSpc>
                  <a:spcPts val="3079"/>
                </a:lnSpc>
              </a:pPr>
            </a:p>
            <a:p>
              <a:pPr algn="l" marL="474979" indent="-237490" lvl="1">
                <a:lnSpc>
                  <a:spcPts val="3079"/>
                </a:lnSpc>
                <a:buFont typeface="Arial"/>
                <a:buChar char="•"/>
              </a:pPr>
              <a:r>
                <a:rPr lang="en-US" b="true" sz="2199">
                  <a:solidFill>
                    <a:srgbClr val="000000"/>
                  </a:solidFill>
                  <a:latin typeface="Inter Bold"/>
                  <a:ea typeface="Inter Bold"/>
                  <a:cs typeface="Inter Bold"/>
                  <a:sym typeface="Inter Bold"/>
                </a:rPr>
                <a:t>School Climate and Behavior Mental Health Institute</a:t>
              </a:r>
            </a:p>
            <a:p>
              <a:pPr algn="l">
                <a:lnSpc>
                  <a:spcPts val="3079"/>
                </a:lnSpc>
              </a:pPr>
            </a:p>
            <a:p>
              <a:pPr algn="l" marL="474979" indent="-237490" lvl="1">
                <a:lnSpc>
                  <a:spcPts val="3079"/>
                </a:lnSpc>
                <a:buFont typeface="Arial"/>
                <a:buChar char="•"/>
              </a:pPr>
              <a:r>
                <a:rPr lang="en-US" b="true" sz="2199">
                  <a:solidFill>
                    <a:srgbClr val="000000"/>
                  </a:solidFill>
                  <a:latin typeface="Inter Bold"/>
                  <a:ea typeface="Inter Bold"/>
                  <a:cs typeface="Inter Bold"/>
                  <a:sym typeface="Inter Bold"/>
                </a:rPr>
                <a:t>MTSS, Social Work and Behavioral Services</a:t>
              </a:r>
            </a:p>
            <a:p>
              <a:pPr algn="l">
                <a:lnSpc>
                  <a:spcPts val="3079"/>
                </a:lnSpc>
              </a:pPr>
            </a:p>
            <a:p>
              <a:pPr algn="l" marL="474979" indent="-237490" lvl="1">
                <a:lnSpc>
                  <a:spcPts val="3079"/>
                </a:lnSpc>
                <a:buFont typeface="Arial"/>
                <a:buChar char="•"/>
              </a:pPr>
              <a:r>
                <a:rPr lang="en-US" b="true" sz="2199">
                  <a:solidFill>
                    <a:srgbClr val="000000"/>
                  </a:solidFill>
                  <a:latin typeface="Inter Bold"/>
                  <a:ea typeface="Inter Bold"/>
                  <a:cs typeface="Inter Bold"/>
                  <a:sym typeface="Inter Bold"/>
                </a:rPr>
                <a:t>Supplemental Intensive Behavior Services Through Board Certified Behavior Analysts</a:t>
              </a:r>
            </a:p>
          </p:txBody>
        </p:sp>
      </p:grpSp>
      <p:sp>
        <p:nvSpPr>
          <p:cNvPr name="TextBox 14" id="14"/>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0C173C"/>
                </a:solidFill>
                <a:latin typeface="Gagalin"/>
                <a:ea typeface="Gagalin"/>
                <a:cs typeface="Gagalin"/>
                <a:sym typeface="Gagalin"/>
              </a:rPr>
              <a:t>Stronger Connections</a:t>
            </a:r>
          </a:p>
        </p:txBody>
      </p:sp>
      <p:sp>
        <p:nvSpPr>
          <p:cNvPr name="TextBox 15" id="15"/>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15</a:t>
            </a:r>
          </a:p>
        </p:txBody>
      </p:sp>
      <p:sp>
        <p:nvSpPr>
          <p:cNvPr name="TextBox 16" id="16"/>
          <p:cNvSpPr txBox="true"/>
          <p:nvPr/>
        </p:nvSpPr>
        <p:spPr>
          <a:xfrm rot="0">
            <a:off x="702423" y="2981168"/>
            <a:ext cx="8669782" cy="4779010"/>
          </a:xfrm>
          <a:prstGeom prst="rect">
            <a:avLst/>
          </a:prstGeom>
        </p:spPr>
        <p:txBody>
          <a:bodyPr anchor="t" rtlCol="false" tIns="0" lIns="0" bIns="0" rIns="0">
            <a:spAutoFit/>
          </a:bodyPr>
          <a:lstStyle/>
          <a:p>
            <a:pPr algn="l">
              <a:lnSpc>
                <a:spcPts val="3359"/>
              </a:lnSpc>
            </a:pPr>
            <a:r>
              <a:rPr lang="en-US" sz="2399" b="true">
                <a:solidFill>
                  <a:srgbClr val="FFD145"/>
                </a:solidFill>
                <a:latin typeface="Inter Bold"/>
                <a:ea typeface="Inter Bold"/>
                <a:cs typeface="Inter Bold"/>
                <a:sym typeface="Inter Bold"/>
              </a:rPr>
              <a:t>Background:</a:t>
            </a:r>
          </a:p>
          <a:p>
            <a:pPr algn="l" marL="474979" indent="-237490" lvl="1">
              <a:lnSpc>
                <a:spcPts val="3079"/>
              </a:lnSpc>
              <a:buFont typeface="Arial"/>
              <a:buChar char="•"/>
            </a:pPr>
            <a:r>
              <a:rPr lang="en-US" sz="2199">
                <a:solidFill>
                  <a:srgbClr val="FFD145"/>
                </a:solidFill>
                <a:latin typeface="Inter"/>
                <a:ea typeface="Inter"/>
                <a:cs typeface="Inter"/>
                <a:sym typeface="Inter"/>
              </a:rPr>
              <a:t>Stronger Connections is entering the final months of the 3-year grant cycle.</a:t>
            </a:r>
          </a:p>
          <a:p>
            <a:pPr algn="l">
              <a:lnSpc>
                <a:spcPts val="3219"/>
              </a:lnSpc>
            </a:pPr>
          </a:p>
          <a:p>
            <a:pPr algn="l">
              <a:lnSpc>
                <a:spcPts val="3359"/>
              </a:lnSpc>
            </a:pPr>
            <a:r>
              <a:rPr lang="en-US" sz="2399">
                <a:solidFill>
                  <a:srgbClr val="FFD145"/>
                </a:solidFill>
                <a:latin typeface="Inter"/>
                <a:ea typeface="Inter"/>
                <a:cs typeface="Inter"/>
                <a:sym typeface="Inter"/>
              </a:rPr>
              <a:t>I</a:t>
            </a:r>
            <a:r>
              <a:rPr lang="en-US" sz="2399" b="true">
                <a:solidFill>
                  <a:srgbClr val="FFD145"/>
                </a:solidFill>
                <a:latin typeface="Inter Bold"/>
                <a:ea typeface="Inter Bold"/>
                <a:cs typeface="Inter Bold"/>
                <a:sym typeface="Inter Bold"/>
              </a:rPr>
              <a:t>mportant Charter Update:</a:t>
            </a:r>
          </a:p>
          <a:p>
            <a:pPr algn="l" marL="474979" indent="-237490" lvl="1">
              <a:lnSpc>
                <a:spcPts val="3079"/>
              </a:lnSpc>
              <a:buFont typeface="Arial"/>
              <a:buChar char="•"/>
            </a:pPr>
            <a:r>
              <a:rPr lang="en-US" sz="2199">
                <a:solidFill>
                  <a:srgbClr val="FFD145"/>
                </a:solidFill>
                <a:latin typeface="Inter"/>
                <a:ea typeface="Inter"/>
                <a:cs typeface="Inter"/>
                <a:sym typeface="Inter"/>
              </a:rPr>
              <a:t>If your charter does not plan to use its remaining Stronger Connections allocation...</a:t>
            </a:r>
          </a:p>
          <a:p>
            <a:pPr algn="l" marL="474979" indent="-237490" lvl="1">
              <a:lnSpc>
                <a:spcPts val="3079"/>
              </a:lnSpc>
              <a:buFont typeface="Arial"/>
              <a:buChar char="•"/>
            </a:pPr>
            <a:r>
              <a:rPr lang="en-US" sz="2199">
                <a:solidFill>
                  <a:srgbClr val="FFD145"/>
                </a:solidFill>
                <a:latin typeface="Inter"/>
                <a:ea typeface="Inter"/>
                <a:cs typeface="Inter"/>
                <a:sym typeface="Inter"/>
              </a:rPr>
              <a:t>You will soon receive a short opt-out/return-of-funds letter.</a:t>
            </a:r>
          </a:p>
          <a:p>
            <a:pPr algn="l">
              <a:lnSpc>
                <a:spcPts val="3219"/>
              </a:lnSpc>
            </a:pPr>
          </a:p>
          <a:p>
            <a:pPr algn="l">
              <a:lnSpc>
                <a:spcPts val="3219"/>
              </a:lnSpc>
            </a:pPr>
          </a:p>
          <a:p>
            <a:pPr algn="l">
              <a:lnSpc>
                <a:spcPts val="3219"/>
              </a:lnSpc>
            </a:pPr>
          </a:p>
          <a:p>
            <a:pPr algn="l">
              <a:lnSpc>
                <a:spcPts val="3219"/>
              </a:lnSpc>
            </a:pP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10712244" y="2808779"/>
            <a:ext cx="6882511" cy="6275700"/>
            <a:chOff x="0" y="0"/>
            <a:chExt cx="1843502" cy="1680966"/>
          </a:xfrm>
        </p:grpSpPr>
        <p:sp>
          <p:nvSpPr>
            <p:cNvPr name="Freeform 3" id="3"/>
            <p:cNvSpPr/>
            <p:nvPr/>
          </p:nvSpPr>
          <p:spPr>
            <a:xfrm flipH="false" flipV="false" rot="0">
              <a:off x="0" y="0"/>
              <a:ext cx="1843502" cy="1680966"/>
            </a:xfrm>
            <a:custGeom>
              <a:avLst/>
              <a:gdLst/>
              <a:ahLst/>
              <a:cxnLst/>
              <a:rect r="r" b="b" t="t" l="l"/>
              <a:pathLst>
                <a:path h="1680966" w="1843502">
                  <a:moveTo>
                    <a:pt x="0" y="0"/>
                  </a:moveTo>
                  <a:lnTo>
                    <a:pt x="1843502" y="0"/>
                  </a:lnTo>
                  <a:lnTo>
                    <a:pt x="1843502" y="1680966"/>
                  </a:lnTo>
                  <a:lnTo>
                    <a:pt x="0" y="1680966"/>
                  </a:lnTo>
                  <a:close/>
                </a:path>
              </a:pathLst>
            </a:custGeom>
            <a:blipFill>
              <a:blip r:embed="rId2"/>
              <a:stretch>
                <a:fillRect l="-657" t="0" r="-657" b="0"/>
              </a:stretch>
            </a:blipFill>
          </p:spPr>
        </p:sp>
      </p:grpSp>
      <p:grpSp>
        <p:nvGrpSpPr>
          <p:cNvPr name="Group 4" id="4"/>
          <p:cNvGrpSpPr/>
          <p:nvPr/>
        </p:nvGrpSpPr>
        <p:grpSpPr>
          <a:xfrm rot="0">
            <a:off x="0" y="22915"/>
            <a:ext cx="18288000" cy="2011570"/>
            <a:chOff x="0" y="0"/>
            <a:chExt cx="4816593" cy="529796"/>
          </a:xfrm>
        </p:grpSpPr>
        <p:sp>
          <p:nvSpPr>
            <p:cNvPr name="Freeform 5" id="5"/>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6" id="6"/>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TextBox 7" id="7"/>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Unified School Improvement Grant </a:t>
            </a:r>
          </a:p>
        </p:txBody>
      </p:sp>
      <p:sp>
        <p:nvSpPr>
          <p:cNvPr name="TextBox 8" id="8"/>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16</a:t>
            </a:r>
          </a:p>
        </p:txBody>
      </p:sp>
      <p:sp>
        <p:nvSpPr>
          <p:cNvPr name="TextBox 9" id="9"/>
          <p:cNvSpPr txBox="true"/>
          <p:nvPr/>
        </p:nvSpPr>
        <p:spPr>
          <a:xfrm rot="0">
            <a:off x="411220" y="2456538"/>
            <a:ext cx="9483989" cy="6850300"/>
          </a:xfrm>
          <a:prstGeom prst="rect">
            <a:avLst/>
          </a:prstGeom>
        </p:spPr>
        <p:txBody>
          <a:bodyPr anchor="t" rtlCol="false" tIns="0" lIns="0" bIns="0" rIns="0">
            <a:spAutoFit/>
          </a:bodyPr>
          <a:lstStyle/>
          <a:p>
            <a:pPr algn="l">
              <a:lnSpc>
                <a:spcPts val="3049"/>
              </a:lnSpc>
            </a:pPr>
            <a:r>
              <a:rPr lang="en-US" sz="2178">
                <a:solidFill>
                  <a:srgbClr val="000000"/>
                </a:solidFill>
                <a:latin typeface="Inter"/>
                <a:ea typeface="Inter"/>
                <a:cs typeface="Inter"/>
                <a:sym typeface="Inter"/>
              </a:rPr>
              <a:t>The Unified School Improvement Grant (UniSIG) provides federal funding to schools identified for improvement. </a:t>
            </a:r>
          </a:p>
          <a:p>
            <a:pPr algn="l">
              <a:lnSpc>
                <a:spcPts val="3049"/>
              </a:lnSpc>
            </a:pPr>
          </a:p>
          <a:p>
            <a:pPr algn="l">
              <a:lnSpc>
                <a:spcPts val="3049"/>
              </a:lnSpc>
            </a:pPr>
            <a:r>
              <a:rPr lang="en-US" sz="2178">
                <a:solidFill>
                  <a:srgbClr val="000000"/>
                </a:solidFill>
                <a:latin typeface="Inter"/>
                <a:ea typeface="Inter"/>
                <a:cs typeface="Inter"/>
                <a:sym typeface="Inter"/>
              </a:rPr>
              <a:t>A school can be identified to receive UniSIG in any of the following three ways:</a:t>
            </a:r>
          </a:p>
          <a:p>
            <a:pPr algn="l" marL="470263" indent="-235131" lvl="1">
              <a:lnSpc>
                <a:spcPts val="3049"/>
              </a:lnSpc>
              <a:buFont typeface="Arial"/>
              <a:buChar char="•"/>
            </a:pPr>
            <a:r>
              <a:rPr lang="en-US" sz="2178">
                <a:solidFill>
                  <a:srgbClr val="000000"/>
                </a:solidFill>
                <a:latin typeface="Inter"/>
                <a:ea typeface="Inter"/>
                <a:cs typeface="Inter"/>
                <a:sym typeface="Inter"/>
              </a:rPr>
              <a:t>Have an overall Federal Index below 41%</a:t>
            </a:r>
          </a:p>
          <a:p>
            <a:pPr algn="l" marL="470263" indent="-235131" lvl="1">
              <a:lnSpc>
                <a:spcPts val="3049"/>
              </a:lnSpc>
              <a:buFont typeface="Arial"/>
              <a:buChar char="•"/>
            </a:pPr>
            <a:r>
              <a:rPr lang="en-US" sz="2178">
                <a:solidFill>
                  <a:srgbClr val="000000"/>
                </a:solidFill>
                <a:latin typeface="Inter"/>
                <a:ea typeface="Inter"/>
                <a:cs typeface="Inter"/>
                <a:sym typeface="Inter"/>
              </a:rPr>
              <a:t>Have a graduation rate at or below 67%</a:t>
            </a:r>
          </a:p>
          <a:p>
            <a:pPr algn="l" marL="470263" indent="-235131" lvl="1">
              <a:lnSpc>
                <a:spcPts val="3049"/>
              </a:lnSpc>
              <a:buFont typeface="Arial"/>
              <a:buChar char="•"/>
            </a:pPr>
            <a:r>
              <a:rPr lang="en-US" sz="2178">
                <a:solidFill>
                  <a:srgbClr val="000000"/>
                </a:solidFill>
                <a:latin typeface="Inter"/>
                <a:ea typeface="Inter"/>
                <a:cs typeface="Inter"/>
                <a:sym typeface="Inter"/>
              </a:rPr>
              <a:t>Have a school grade of a D or F</a:t>
            </a:r>
          </a:p>
          <a:p>
            <a:pPr algn="l">
              <a:lnSpc>
                <a:spcPts val="3049"/>
              </a:lnSpc>
            </a:pPr>
          </a:p>
          <a:p>
            <a:pPr algn="l">
              <a:lnSpc>
                <a:spcPts val="3049"/>
              </a:lnSpc>
            </a:pPr>
            <a:r>
              <a:rPr lang="en-US" sz="2178">
                <a:solidFill>
                  <a:srgbClr val="000000"/>
                </a:solidFill>
                <a:latin typeface="Inter"/>
                <a:ea typeface="Inter"/>
                <a:cs typeface="Inter"/>
                <a:sym typeface="Inter"/>
              </a:rPr>
              <a:t>Charter schools that qualify can use these funds for strategies and resources that support student learning and align with their School Improvement Plan. Reimbursements may be submitted for expenditures during the program period of </a:t>
            </a:r>
            <a:r>
              <a:rPr lang="en-US" sz="2178" b="true">
                <a:solidFill>
                  <a:srgbClr val="000000"/>
                </a:solidFill>
                <a:latin typeface="Inter Bold"/>
                <a:ea typeface="Inter Bold"/>
                <a:cs typeface="Inter Bold"/>
                <a:sym typeface="Inter Bold"/>
              </a:rPr>
              <a:t>August 1, 2025 to July 31, 2026</a:t>
            </a:r>
            <a:r>
              <a:rPr lang="en-US" sz="2178">
                <a:solidFill>
                  <a:srgbClr val="000000"/>
                </a:solidFill>
                <a:latin typeface="Inter"/>
                <a:ea typeface="Inter"/>
                <a:cs typeface="Inter"/>
                <a:sym typeface="Inter"/>
              </a:rPr>
              <a:t>.</a:t>
            </a:r>
          </a:p>
          <a:p>
            <a:pPr algn="l">
              <a:lnSpc>
                <a:spcPts val="3049"/>
              </a:lnSpc>
            </a:pPr>
          </a:p>
          <a:p>
            <a:pPr algn="l">
              <a:lnSpc>
                <a:spcPts val="3049"/>
              </a:lnSpc>
            </a:pPr>
            <a:r>
              <a:rPr lang="en-US" sz="2178" u="sng" b="true">
                <a:solidFill>
                  <a:srgbClr val="000000"/>
                </a:solidFill>
                <a:latin typeface="Inter Bold"/>
                <a:ea typeface="Inter Bold"/>
                <a:cs typeface="Inter Bold"/>
                <a:sym typeface="Inter Bold"/>
              </a:rPr>
              <a:t>UniSIG for the 25-26 school year has not yet been awarded</a:t>
            </a:r>
            <a:r>
              <a:rPr lang="en-US" sz="2178">
                <a:solidFill>
                  <a:srgbClr val="000000"/>
                </a:solidFill>
                <a:latin typeface="Inter"/>
                <a:ea typeface="Inter"/>
                <a:cs typeface="Inter"/>
                <a:sym typeface="Inter"/>
              </a:rPr>
              <a:t>; once funds are available, Special Projects will reach out to the designated schools.</a:t>
            </a:r>
          </a:p>
          <a:p>
            <a:pPr algn="l">
              <a:lnSpc>
                <a:spcPts val="3049"/>
              </a:lnSpc>
              <a:spcBef>
                <a:spcPct val="0"/>
              </a:spcBef>
            </a:pP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822070" y="3163534"/>
            <a:ext cx="5653888" cy="5653888"/>
          </a:xfrm>
          <a:custGeom>
            <a:avLst/>
            <a:gdLst/>
            <a:ahLst/>
            <a:cxnLst/>
            <a:rect r="r" b="b" t="t" l="l"/>
            <a:pathLst>
              <a:path h="5653888" w="5653888">
                <a:moveTo>
                  <a:pt x="0" y="0"/>
                </a:moveTo>
                <a:lnTo>
                  <a:pt x="5653888" y="0"/>
                </a:lnTo>
                <a:lnTo>
                  <a:pt x="5653888" y="5653888"/>
                </a:lnTo>
                <a:lnTo>
                  <a:pt x="0" y="5653888"/>
                </a:lnTo>
                <a:lnTo>
                  <a:pt x="0" y="0"/>
                </a:lnTo>
                <a:close/>
              </a:path>
            </a:pathLst>
          </a:custGeom>
          <a:blipFill>
            <a:blip r:embed="rId2"/>
            <a:stretch>
              <a:fillRect l="0" t="0" r="0" b="0"/>
            </a:stretch>
          </a:blipFill>
        </p:spPr>
      </p:sp>
      <p:sp>
        <p:nvSpPr>
          <p:cNvPr name="TextBox 6" id="6"/>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COMPREHENSIVE SUPPORT GRANT (CSG)</a:t>
            </a:r>
          </a:p>
        </p:txBody>
      </p:sp>
      <p:sp>
        <p:nvSpPr>
          <p:cNvPr name="TextBox 7" id="7"/>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17</a:t>
            </a:r>
          </a:p>
        </p:txBody>
      </p:sp>
      <p:sp>
        <p:nvSpPr>
          <p:cNvPr name="TextBox 8" id="8"/>
          <p:cNvSpPr txBox="true"/>
          <p:nvPr/>
        </p:nvSpPr>
        <p:spPr>
          <a:xfrm rot="0">
            <a:off x="7411468" y="3494015"/>
            <a:ext cx="9483989" cy="4945300"/>
          </a:xfrm>
          <a:prstGeom prst="rect">
            <a:avLst/>
          </a:prstGeom>
        </p:spPr>
        <p:txBody>
          <a:bodyPr anchor="t" rtlCol="false" tIns="0" lIns="0" bIns="0" rIns="0">
            <a:spAutoFit/>
          </a:bodyPr>
          <a:lstStyle/>
          <a:p>
            <a:pPr algn="l">
              <a:lnSpc>
                <a:spcPts val="3049"/>
              </a:lnSpc>
            </a:pPr>
            <a:r>
              <a:rPr lang="en-US" sz="2178">
                <a:solidFill>
                  <a:srgbClr val="000000"/>
                </a:solidFill>
                <a:latin typeface="Inter"/>
                <a:ea typeface="Inter"/>
                <a:cs typeface="Inter"/>
                <a:sym typeface="Inter"/>
              </a:rPr>
              <a:t>The Comprehensive Support Grant (CSG) is new this year and is a one-time allocation to provides federal funding to schools to support underperforming subgroups.</a:t>
            </a:r>
          </a:p>
          <a:p>
            <a:pPr algn="l">
              <a:lnSpc>
                <a:spcPts val="3049"/>
              </a:lnSpc>
            </a:pPr>
          </a:p>
          <a:p>
            <a:pPr algn="l">
              <a:lnSpc>
                <a:spcPts val="3049"/>
              </a:lnSpc>
            </a:pPr>
            <a:r>
              <a:rPr lang="en-US" sz="2178">
                <a:solidFill>
                  <a:srgbClr val="000000"/>
                </a:solidFill>
                <a:latin typeface="Inter"/>
                <a:ea typeface="Inter"/>
                <a:cs typeface="Inter"/>
                <a:sym typeface="Inter"/>
              </a:rPr>
              <a:t>A school is eligible for CSG if any of their subgroups have performed below 41% on the Federal Percent of Points Index for the past six consecutive years.</a:t>
            </a:r>
          </a:p>
          <a:p>
            <a:pPr algn="l">
              <a:lnSpc>
                <a:spcPts val="3049"/>
              </a:lnSpc>
            </a:pPr>
          </a:p>
          <a:p>
            <a:pPr algn="l">
              <a:lnSpc>
                <a:spcPts val="3049"/>
              </a:lnSpc>
            </a:pPr>
            <a:r>
              <a:rPr lang="en-US" sz="2178">
                <a:solidFill>
                  <a:srgbClr val="000000"/>
                </a:solidFill>
                <a:latin typeface="Inter"/>
                <a:ea typeface="Inter"/>
                <a:cs typeface="Inter"/>
                <a:sym typeface="Inter"/>
              </a:rPr>
              <a:t>Reimbursements may be submitted for expenditures during the program period of </a:t>
            </a:r>
            <a:r>
              <a:rPr lang="en-US" sz="2178" b="true">
                <a:solidFill>
                  <a:srgbClr val="000000"/>
                </a:solidFill>
                <a:latin typeface="Inter Bold"/>
                <a:ea typeface="Inter Bold"/>
                <a:cs typeface="Inter Bold"/>
                <a:sym typeface="Inter Bold"/>
              </a:rPr>
              <a:t>October 24, 2025 to July 31, 2026</a:t>
            </a:r>
            <a:r>
              <a:rPr lang="en-US" sz="2178">
                <a:solidFill>
                  <a:srgbClr val="000000"/>
                </a:solidFill>
                <a:latin typeface="Inter"/>
                <a:ea typeface="Inter"/>
                <a:cs typeface="Inter"/>
                <a:sym typeface="Inter"/>
              </a:rPr>
              <a:t>.</a:t>
            </a:r>
          </a:p>
          <a:p>
            <a:pPr algn="l">
              <a:lnSpc>
                <a:spcPts val="3049"/>
              </a:lnSpc>
            </a:pPr>
          </a:p>
          <a:p>
            <a:pPr algn="l">
              <a:lnSpc>
                <a:spcPts val="3049"/>
              </a:lnSpc>
              <a:spcBef>
                <a:spcPct val="0"/>
              </a:spcBef>
            </a:pPr>
            <a:r>
              <a:rPr lang="en-US" b="true" sz="2178" u="sng">
                <a:solidFill>
                  <a:srgbClr val="000000"/>
                </a:solidFill>
                <a:latin typeface="Inter Bold"/>
                <a:ea typeface="Inter Bold"/>
                <a:cs typeface="Inter Bold"/>
                <a:sym typeface="Inter Bold"/>
              </a:rPr>
              <a:t>CSG for the 25-26 school year has not yet been awarded; </a:t>
            </a:r>
            <a:r>
              <a:rPr lang="en-US" sz="2178">
                <a:solidFill>
                  <a:srgbClr val="000000"/>
                </a:solidFill>
                <a:latin typeface="Inter"/>
                <a:ea typeface="Inter"/>
                <a:cs typeface="Inter"/>
                <a:sym typeface="Inter"/>
              </a:rPr>
              <a:t>once funds are available, Special Projects will reach out to the designated schools.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C173C"/>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FFD145"/>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TextBox 5" id="5"/>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0C173C"/>
                </a:solidFill>
                <a:latin typeface="Gagalin"/>
                <a:ea typeface="Gagalin"/>
                <a:cs typeface="Gagalin"/>
                <a:sym typeface="Gagalin"/>
              </a:rPr>
              <a:t>Title I, Part A</a:t>
            </a:r>
          </a:p>
        </p:txBody>
      </p:sp>
      <p:sp>
        <p:nvSpPr>
          <p:cNvPr name="TextBox 6" id="6"/>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18</a:t>
            </a:r>
          </a:p>
        </p:txBody>
      </p:sp>
      <p:sp>
        <p:nvSpPr>
          <p:cNvPr name="Freeform 7" id="7"/>
          <p:cNvSpPr/>
          <p:nvPr/>
        </p:nvSpPr>
        <p:spPr>
          <a:xfrm flipH="false" flipV="false" rot="0">
            <a:off x="10559606" y="2034485"/>
            <a:ext cx="7843039" cy="8252515"/>
          </a:xfrm>
          <a:custGeom>
            <a:avLst/>
            <a:gdLst/>
            <a:ahLst/>
            <a:cxnLst/>
            <a:rect r="r" b="b" t="t" l="l"/>
            <a:pathLst>
              <a:path h="8252515" w="7843039">
                <a:moveTo>
                  <a:pt x="0" y="0"/>
                </a:moveTo>
                <a:lnTo>
                  <a:pt x="7843039" y="0"/>
                </a:lnTo>
                <a:lnTo>
                  <a:pt x="7843039" y="8252515"/>
                </a:lnTo>
                <a:lnTo>
                  <a:pt x="0" y="8252515"/>
                </a:lnTo>
                <a:lnTo>
                  <a:pt x="0" y="0"/>
                </a:lnTo>
                <a:close/>
              </a:path>
            </a:pathLst>
          </a:custGeom>
          <a:blipFill>
            <a:blip r:embed="rId2"/>
            <a:stretch>
              <a:fillRect l="0" t="0" r="0" b="0"/>
            </a:stretch>
          </a:blipFill>
        </p:spPr>
      </p:sp>
      <p:sp>
        <p:nvSpPr>
          <p:cNvPr name="TextBox 8" id="8"/>
          <p:cNvSpPr txBox="true"/>
          <p:nvPr/>
        </p:nvSpPr>
        <p:spPr>
          <a:xfrm rot="0">
            <a:off x="702025" y="6489008"/>
            <a:ext cx="26863474" cy="3628296"/>
          </a:xfrm>
          <a:prstGeom prst="rect">
            <a:avLst/>
          </a:prstGeom>
        </p:spPr>
        <p:txBody>
          <a:bodyPr anchor="t" rtlCol="false" tIns="0" lIns="0" bIns="0" rIns="0">
            <a:spAutoFit/>
          </a:bodyPr>
          <a:lstStyle/>
          <a:p>
            <a:pPr algn="l">
              <a:lnSpc>
                <a:spcPts val="15684"/>
              </a:lnSpc>
            </a:pPr>
            <a:r>
              <a:rPr lang="en-US" sz="11203">
                <a:solidFill>
                  <a:srgbClr val="FFFFFF"/>
                </a:solidFill>
                <a:latin typeface="Gagalin"/>
                <a:ea typeface="Gagalin"/>
                <a:cs typeface="Gagalin"/>
                <a:sym typeface="Gagalin"/>
              </a:rPr>
              <a:t> Title 1</a:t>
            </a:r>
          </a:p>
          <a:p>
            <a:pPr algn="l">
              <a:lnSpc>
                <a:spcPts val="6445"/>
              </a:lnSpc>
            </a:pPr>
          </a:p>
          <a:p>
            <a:pPr algn="l">
              <a:lnSpc>
                <a:spcPts val="6445"/>
              </a:lnSpc>
            </a:pPr>
            <a:r>
              <a:rPr lang="en-US" sz="4604">
                <a:solidFill>
                  <a:srgbClr val="FFFFFF"/>
                </a:solidFill>
                <a:latin typeface="Gagalin"/>
                <a:ea typeface="Gagalin"/>
                <a:cs typeface="Gagalin"/>
                <a:sym typeface="Gagalin"/>
              </a:rPr>
              <a:t>Reimbursement Reminder</a:t>
            </a:r>
          </a:p>
        </p:txBody>
      </p:sp>
    </p:spTree>
  </p:cSld>
  <p:clrMapOvr>
    <a:masterClrMapping/>
  </p:clrMapOvr>
</p:sld>
</file>

<file path=ppt/slides/slide19.xml><?xml version="1.0" encoding="utf-8"?>
<p:sld xmlns:p="http://schemas.openxmlformats.org/presentationml/2006/main" xmlns:a="http://schemas.openxmlformats.org/drawingml/2006/main">
  <p:cSld>
    <p:bg>
      <p:bgPr>
        <a:solidFill>
          <a:srgbClr val="FFD145"/>
        </a:solidFill>
      </p:bgPr>
    </p:bg>
    <p:spTree>
      <p:nvGrpSpPr>
        <p:cNvPr id="1" name=""/>
        <p:cNvGrpSpPr/>
        <p:nvPr/>
      </p:nvGrpSpPr>
      <p:grpSpPr>
        <a:xfrm>
          <a:off x="0" y="0"/>
          <a:ext cx="0" cy="0"/>
          <a:chOff x="0" y="0"/>
          <a:chExt cx="0" cy="0"/>
        </a:xfrm>
      </p:grpSpPr>
      <p:sp>
        <p:nvSpPr>
          <p:cNvPr name="TextBox 2" id="2"/>
          <p:cNvSpPr txBox="true"/>
          <p:nvPr/>
        </p:nvSpPr>
        <p:spPr>
          <a:xfrm rot="0">
            <a:off x="325232" y="3870757"/>
            <a:ext cx="17637535" cy="1742418"/>
          </a:xfrm>
          <a:prstGeom prst="rect">
            <a:avLst/>
          </a:prstGeom>
        </p:spPr>
        <p:txBody>
          <a:bodyPr anchor="t" rtlCol="false" tIns="0" lIns="0" bIns="0" rIns="0">
            <a:spAutoFit/>
          </a:bodyPr>
          <a:lstStyle/>
          <a:p>
            <a:pPr algn="ctr" marL="0" indent="0" lvl="0">
              <a:lnSpc>
                <a:spcPts val="13099"/>
              </a:lnSpc>
            </a:pPr>
            <a:r>
              <a:rPr lang="en-US" sz="13099" u="sng">
                <a:solidFill>
                  <a:srgbClr val="0C173C"/>
                </a:solidFill>
                <a:latin typeface="Gagalin"/>
                <a:ea typeface="Gagalin"/>
                <a:cs typeface="Gagalin"/>
                <a:sym typeface="Gagalin"/>
              </a:rPr>
              <a:t>Title II &amp; Title IV</a:t>
            </a:r>
          </a:p>
        </p:txBody>
      </p:sp>
      <p:sp>
        <p:nvSpPr>
          <p:cNvPr name="TextBox 3" id="3"/>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19</a:t>
            </a:r>
          </a:p>
        </p:txBody>
      </p:sp>
      <p:sp>
        <p:nvSpPr>
          <p:cNvPr name="TextBox 4" id="4"/>
          <p:cNvSpPr txBox="true"/>
          <p:nvPr/>
        </p:nvSpPr>
        <p:spPr>
          <a:xfrm rot="0">
            <a:off x="7572524" y="5784665"/>
            <a:ext cx="3142952" cy="1566544"/>
          </a:xfrm>
          <a:prstGeom prst="rect">
            <a:avLst/>
          </a:prstGeom>
        </p:spPr>
        <p:txBody>
          <a:bodyPr anchor="t" rtlCol="false" tIns="0" lIns="0" bIns="0" rIns="0">
            <a:spAutoFit/>
          </a:bodyPr>
          <a:lstStyle/>
          <a:p>
            <a:pPr algn="ctr">
              <a:lnSpc>
                <a:spcPts val="12880"/>
              </a:lnSpc>
            </a:pPr>
            <a:r>
              <a:rPr lang="en-US" sz="9200">
                <a:solidFill>
                  <a:srgbClr val="0C173C"/>
                </a:solidFill>
                <a:latin typeface="Brittany"/>
                <a:ea typeface="Brittany"/>
                <a:cs typeface="Brittany"/>
                <a:sym typeface="Brittany"/>
              </a:rPr>
              <a:t>Updates</a:t>
            </a:r>
          </a:p>
        </p:txBody>
      </p:sp>
    </p:spTree>
  </p:cSld>
  <p:clrMapOvr>
    <a:masterClrMapping/>
  </p:clrMapOvr>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4529841" y="4994201"/>
            <a:ext cx="11575919" cy="495300"/>
          </a:xfrm>
          <a:prstGeom prst="rect">
            <a:avLst/>
          </a:prstGeom>
        </p:spPr>
        <p:txBody>
          <a:bodyPr anchor="t" rtlCol="false" tIns="0" lIns="0" bIns="0" rIns="0">
            <a:spAutoFit/>
          </a:bodyPr>
          <a:lstStyle/>
          <a:p>
            <a:pPr algn="just" marL="0" indent="0" lvl="0">
              <a:lnSpc>
                <a:spcPts val="3840"/>
              </a:lnSpc>
              <a:spcBef>
                <a:spcPct val="0"/>
              </a:spcBef>
            </a:pPr>
            <a:r>
              <a:rPr lang="en-US" b="true" sz="3200" spc="32" u="sng">
                <a:solidFill>
                  <a:srgbClr val="0C173C"/>
                </a:solidFill>
                <a:latin typeface="Inter Bold"/>
                <a:ea typeface="Inter Bold"/>
                <a:cs typeface="Inter Bold"/>
                <a:sym typeface="Inter Bold"/>
              </a:rPr>
              <a:t>Grant Specific</a:t>
            </a:r>
          </a:p>
        </p:txBody>
      </p:sp>
      <p:sp>
        <p:nvSpPr>
          <p:cNvPr name="TextBox 3" id="3"/>
          <p:cNvSpPr txBox="true"/>
          <p:nvPr/>
        </p:nvSpPr>
        <p:spPr>
          <a:xfrm rot="0">
            <a:off x="4356020" y="1278301"/>
            <a:ext cx="11575919" cy="881382"/>
          </a:xfrm>
          <a:prstGeom prst="rect">
            <a:avLst/>
          </a:prstGeom>
        </p:spPr>
        <p:txBody>
          <a:bodyPr anchor="t" rtlCol="false" tIns="0" lIns="0" bIns="0" rIns="0">
            <a:spAutoFit/>
          </a:bodyPr>
          <a:lstStyle/>
          <a:p>
            <a:pPr algn="l">
              <a:lnSpc>
                <a:spcPts val="7999"/>
              </a:lnSpc>
            </a:pPr>
            <a:r>
              <a:rPr lang="en-US" b="true" sz="3199" u="sng">
                <a:solidFill>
                  <a:srgbClr val="0C173C"/>
                </a:solidFill>
                <a:latin typeface="Inter Bold"/>
                <a:ea typeface="Inter Bold"/>
                <a:cs typeface="Inter Bold"/>
                <a:sym typeface="Inter Bold"/>
              </a:rPr>
              <a:t>Special Projects Updates</a:t>
            </a:r>
            <a:r>
              <a:rPr lang="en-US" sz="3199">
                <a:solidFill>
                  <a:srgbClr val="0C173C"/>
                </a:solidFill>
                <a:latin typeface="Inter"/>
                <a:ea typeface="Inter"/>
                <a:cs typeface="Inter"/>
                <a:sym typeface="Inter"/>
              </a:rPr>
              <a:t> </a:t>
            </a:r>
          </a:p>
        </p:txBody>
      </p:sp>
      <p:sp>
        <p:nvSpPr>
          <p:cNvPr name="TextBox 4" id="4"/>
          <p:cNvSpPr txBox="true"/>
          <p:nvPr/>
        </p:nvSpPr>
        <p:spPr>
          <a:xfrm rot="0">
            <a:off x="4356020" y="2321608"/>
            <a:ext cx="11575919" cy="1585214"/>
          </a:xfrm>
          <a:prstGeom prst="rect">
            <a:avLst/>
          </a:prstGeom>
        </p:spPr>
        <p:txBody>
          <a:bodyPr anchor="t" rtlCol="false" tIns="0" lIns="0" bIns="0" rIns="0">
            <a:spAutoFit/>
          </a:bodyPr>
          <a:lstStyle/>
          <a:p>
            <a:pPr algn="l" marL="604519" indent="-302260" lvl="1">
              <a:lnSpc>
                <a:spcPts val="4227"/>
              </a:lnSpc>
              <a:buFont typeface="Arial"/>
              <a:buChar char="•"/>
            </a:pPr>
            <a:r>
              <a:rPr lang="en-US" sz="2799">
                <a:solidFill>
                  <a:srgbClr val="0C173C"/>
                </a:solidFill>
                <a:latin typeface="Inter"/>
                <a:ea typeface="Inter"/>
                <a:cs typeface="Inter"/>
                <a:sym typeface="Inter"/>
              </a:rPr>
              <a:t>R.A.N. Reminders</a:t>
            </a:r>
          </a:p>
          <a:p>
            <a:pPr algn="l" marL="604519" indent="-302260" lvl="1">
              <a:lnSpc>
                <a:spcPts val="4227"/>
              </a:lnSpc>
              <a:buFont typeface="Arial"/>
              <a:buChar char="•"/>
            </a:pPr>
            <a:r>
              <a:rPr lang="en-US" sz="2799">
                <a:solidFill>
                  <a:srgbClr val="0C173C"/>
                </a:solidFill>
                <a:latin typeface="Inter"/>
                <a:ea typeface="Inter"/>
                <a:cs typeface="Inter"/>
                <a:sym typeface="Inter"/>
              </a:rPr>
              <a:t>Reimbursement Reminders</a:t>
            </a:r>
          </a:p>
          <a:p>
            <a:pPr algn="l" marL="604519" indent="-302260" lvl="1">
              <a:lnSpc>
                <a:spcPts val="4227"/>
              </a:lnSpc>
              <a:buFont typeface="Arial"/>
              <a:buChar char="•"/>
            </a:pPr>
            <a:r>
              <a:rPr lang="en-US" sz="2799">
                <a:solidFill>
                  <a:srgbClr val="0C173C"/>
                </a:solidFill>
                <a:latin typeface="Inter"/>
                <a:ea typeface="Inter"/>
                <a:cs typeface="Inter"/>
                <a:sym typeface="Inter"/>
              </a:rPr>
              <a:t>Taggable Items Reminders</a:t>
            </a:r>
          </a:p>
        </p:txBody>
      </p:sp>
      <p:sp>
        <p:nvSpPr>
          <p:cNvPr name="TextBox 5" id="5"/>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2</a:t>
            </a:r>
          </a:p>
        </p:txBody>
      </p:sp>
      <p:grpSp>
        <p:nvGrpSpPr>
          <p:cNvPr name="Group 6" id="6"/>
          <p:cNvGrpSpPr/>
          <p:nvPr/>
        </p:nvGrpSpPr>
        <p:grpSpPr>
          <a:xfrm rot="0">
            <a:off x="0" y="0"/>
            <a:ext cx="4129026" cy="10592009"/>
            <a:chOff x="0" y="0"/>
            <a:chExt cx="1087480" cy="2789665"/>
          </a:xfrm>
        </p:grpSpPr>
        <p:sp>
          <p:nvSpPr>
            <p:cNvPr name="Freeform 7" id="7"/>
            <p:cNvSpPr/>
            <p:nvPr/>
          </p:nvSpPr>
          <p:spPr>
            <a:xfrm flipH="false" flipV="false" rot="0">
              <a:off x="0" y="0"/>
              <a:ext cx="1087480" cy="2789665"/>
            </a:xfrm>
            <a:custGeom>
              <a:avLst/>
              <a:gdLst/>
              <a:ahLst/>
              <a:cxnLst/>
              <a:rect r="r" b="b" t="t" l="l"/>
              <a:pathLst>
                <a:path h="2789665" w="1087480">
                  <a:moveTo>
                    <a:pt x="0" y="0"/>
                  </a:moveTo>
                  <a:lnTo>
                    <a:pt x="1087480" y="0"/>
                  </a:lnTo>
                  <a:lnTo>
                    <a:pt x="1087480" y="2789665"/>
                  </a:lnTo>
                  <a:lnTo>
                    <a:pt x="0" y="2789665"/>
                  </a:lnTo>
                  <a:close/>
                </a:path>
              </a:pathLst>
            </a:custGeom>
            <a:solidFill>
              <a:srgbClr val="FFD145"/>
            </a:solidFill>
          </p:spPr>
        </p:sp>
        <p:sp>
          <p:nvSpPr>
            <p:cNvPr name="TextBox 8" id="8"/>
            <p:cNvSpPr txBox="true"/>
            <p:nvPr/>
          </p:nvSpPr>
          <p:spPr>
            <a:xfrm>
              <a:off x="0" y="-38100"/>
              <a:ext cx="1087480" cy="2827765"/>
            </a:xfrm>
            <a:prstGeom prst="rect">
              <a:avLst/>
            </a:prstGeom>
          </p:spPr>
          <p:txBody>
            <a:bodyPr anchor="ctr" rtlCol="false" tIns="50800" lIns="50800" bIns="50800" rIns="50800"/>
            <a:lstStyle/>
            <a:p>
              <a:pPr algn="ctr">
                <a:lnSpc>
                  <a:spcPts val="2520"/>
                </a:lnSpc>
              </a:pPr>
            </a:p>
          </p:txBody>
        </p:sp>
      </p:grpSp>
      <p:sp>
        <p:nvSpPr>
          <p:cNvPr name="TextBox 9" id="9"/>
          <p:cNvSpPr txBox="true"/>
          <p:nvPr/>
        </p:nvSpPr>
        <p:spPr>
          <a:xfrm rot="-5400000">
            <a:off x="-2305795" y="3915538"/>
            <a:ext cx="9140666" cy="2455925"/>
          </a:xfrm>
          <a:prstGeom prst="rect">
            <a:avLst/>
          </a:prstGeom>
        </p:spPr>
        <p:txBody>
          <a:bodyPr anchor="t" rtlCol="false" tIns="0" lIns="0" bIns="0" rIns="0">
            <a:spAutoFit/>
          </a:bodyPr>
          <a:lstStyle/>
          <a:p>
            <a:pPr algn="ctr">
              <a:lnSpc>
                <a:spcPts val="18241"/>
              </a:lnSpc>
            </a:pPr>
            <a:r>
              <a:rPr lang="en-US" sz="18805">
                <a:solidFill>
                  <a:srgbClr val="0C173C"/>
                </a:solidFill>
                <a:latin typeface="Gagalin"/>
                <a:ea typeface="Gagalin"/>
                <a:cs typeface="Gagalin"/>
                <a:sym typeface="Gagalin"/>
              </a:rPr>
              <a:t>Agenda</a:t>
            </a:r>
          </a:p>
        </p:txBody>
      </p:sp>
      <p:sp>
        <p:nvSpPr>
          <p:cNvPr name="TextBox 10" id="10"/>
          <p:cNvSpPr txBox="true"/>
          <p:nvPr/>
        </p:nvSpPr>
        <p:spPr>
          <a:xfrm rot="0">
            <a:off x="4529841" y="8386600"/>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School Hardening </a:t>
            </a:r>
          </a:p>
        </p:txBody>
      </p:sp>
      <p:sp>
        <p:nvSpPr>
          <p:cNvPr name="TextBox 11" id="11"/>
          <p:cNvSpPr txBox="true"/>
          <p:nvPr/>
        </p:nvSpPr>
        <p:spPr>
          <a:xfrm rot="0">
            <a:off x="4529841" y="5572929"/>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IDEA Individuals with Disabilities Education Act</a:t>
            </a:r>
          </a:p>
        </p:txBody>
      </p:sp>
      <p:sp>
        <p:nvSpPr>
          <p:cNvPr name="TextBox 12" id="12"/>
          <p:cNvSpPr txBox="true"/>
          <p:nvPr/>
        </p:nvSpPr>
        <p:spPr>
          <a:xfrm rot="0">
            <a:off x="4529841" y="6041799"/>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Stronger Connections</a:t>
            </a:r>
          </a:p>
        </p:txBody>
      </p:sp>
      <p:sp>
        <p:nvSpPr>
          <p:cNvPr name="TextBox 13" id="13"/>
          <p:cNvSpPr txBox="true"/>
          <p:nvPr/>
        </p:nvSpPr>
        <p:spPr>
          <a:xfrm rot="0">
            <a:off x="4529841" y="7917081"/>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Title II &amp; Title IV </a:t>
            </a:r>
          </a:p>
        </p:txBody>
      </p:sp>
      <p:sp>
        <p:nvSpPr>
          <p:cNvPr name="TextBox 14" id="14"/>
          <p:cNvSpPr txBox="true"/>
          <p:nvPr/>
        </p:nvSpPr>
        <p:spPr>
          <a:xfrm rot="0">
            <a:off x="4529841" y="6511318"/>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UNISIG</a:t>
            </a:r>
          </a:p>
        </p:txBody>
      </p:sp>
      <p:sp>
        <p:nvSpPr>
          <p:cNvPr name="TextBox 15" id="15"/>
          <p:cNvSpPr txBox="true"/>
          <p:nvPr/>
        </p:nvSpPr>
        <p:spPr>
          <a:xfrm rot="0">
            <a:off x="4529841" y="7447562"/>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Comprehensive Support Grant (CSG) New</a:t>
            </a:r>
          </a:p>
        </p:txBody>
      </p:sp>
      <p:sp>
        <p:nvSpPr>
          <p:cNvPr name="TextBox 16" id="16"/>
          <p:cNvSpPr txBox="true"/>
          <p:nvPr/>
        </p:nvSpPr>
        <p:spPr>
          <a:xfrm rot="0">
            <a:off x="4529841" y="6980837"/>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Title I</a:t>
            </a:r>
          </a:p>
        </p:txBody>
      </p:sp>
    </p:spTree>
  </p:cSld>
  <p:clrMapOvr>
    <a:masterClrMapping/>
  </p:clrMapOvr>
</p:sld>
</file>

<file path=ppt/slides/slide20.xml><?xml version="1.0" encoding="utf-8"?>
<p:sld xmlns:p="http://schemas.openxmlformats.org/presentationml/2006/main" xmlns:a="http://schemas.openxmlformats.org/drawingml/2006/main">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TextBox 5" id="5"/>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20</a:t>
            </a:r>
          </a:p>
        </p:txBody>
      </p:sp>
      <p:sp>
        <p:nvSpPr>
          <p:cNvPr name="TextBox 6" id="6"/>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Title II and Title iv</a:t>
            </a:r>
          </a:p>
        </p:txBody>
      </p:sp>
      <p:sp>
        <p:nvSpPr>
          <p:cNvPr name="TextBox 7" id="7"/>
          <p:cNvSpPr txBox="true"/>
          <p:nvPr/>
        </p:nvSpPr>
        <p:spPr>
          <a:xfrm rot="0">
            <a:off x="4260989" y="3054359"/>
            <a:ext cx="9937998" cy="1566544"/>
          </a:xfrm>
          <a:prstGeom prst="rect">
            <a:avLst/>
          </a:prstGeom>
        </p:spPr>
        <p:txBody>
          <a:bodyPr anchor="t" rtlCol="false" tIns="0" lIns="0" bIns="0" rIns="0">
            <a:spAutoFit/>
          </a:bodyPr>
          <a:lstStyle/>
          <a:p>
            <a:pPr algn="ctr">
              <a:lnSpc>
                <a:spcPts val="12880"/>
              </a:lnSpc>
            </a:pPr>
            <a:r>
              <a:rPr lang="en-US" sz="9200">
                <a:solidFill>
                  <a:srgbClr val="0C173C"/>
                </a:solidFill>
                <a:latin typeface="Brittany"/>
                <a:ea typeface="Brittany"/>
                <a:cs typeface="Brittany"/>
                <a:sym typeface="Brittany"/>
              </a:rPr>
              <a:t>Federal Freeze Updates</a:t>
            </a:r>
          </a:p>
        </p:txBody>
      </p:sp>
      <p:sp>
        <p:nvSpPr>
          <p:cNvPr name="TextBox 8" id="8"/>
          <p:cNvSpPr txBox="true"/>
          <p:nvPr/>
        </p:nvSpPr>
        <p:spPr>
          <a:xfrm rot="0">
            <a:off x="825282" y="6163953"/>
            <a:ext cx="17223474" cy="1391095"/>
          </a:xfrm>
          <a:prstGeom prst="rect">
            <a:avLst/>
          </a:prstGeom>
        </p:spPr>
        <p:txBody>
          <a:bodyPr anchor="t" rtlCol="false" tIns="0" lIns="0" bIns="0" rIns="0">
            <a:spAutoFit/>
          </a:bodyPr>
          <a:lstStyle/>
          <a:p>
            <a:pPr algn="l">
              <a:lnSpc>
                <a:spcPts val="5607"/>
              </a:lnSpc>
            </a:pPr>
            <a:r>
              <a:rPr lang="en-US" sz="3738">
                <a:solidFill>
                  <a:srgbClr val="0C173C"/>
                </a:solidFill>
                <a:latin typeface="Inter"/>
                <a:ea typeface="Inter"/>
                <a:cs typeface="Inter"/>
                <a:sym typeface="Inter"/>
              </a:rPr>
              <a:t>24-25 No Cost Extension (which means no roll forward in the spring)</a:t>
            </a:r>
          </a:p>
          <a:p>
            <a:pPr algn="l">
              <a:lnSpc>
                <a:spcPts val="5607"/>
              </a:lnSpc>
            </a:pPr>
            <a:r>
              <a:rPr lang="en-US" sz="3738">
                <a:solidFill>
                  <a:srgbClr val="0C173C"/>
                </a:solidFill>
                <a:latin typeface="Inter"/>
                <a:ea typeface="Inter"/>
                <a:cs typeface="Inter"/>
                <a:sym typeface="Inter"/>
              </a:rPr>
              <a:t>25-26 Base Allocation only</a:t>
            </a:r>
          </a:p>
        </p:txBody>
      </p:sp>
    </p:spTree>
  </p:cSld>
  <p:clrMapOvr>
    <a:masterClrMapping/>
  </p:clrMapOvr>
</p:sld>
</file>

<file path=ppt/slides/slide21.xml><?xml version="1.0" encoding="utf-8"?>
<p:sld xmlns:p="http://schemas.openxmlformats.org/presentationml/2006/main" xmlns:a="http://schemas.openxmlformats.org/drawingml/2006/main">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TextBox 5" id="5"/>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21</a:t>
            </a:r>
          </a:p>
        </p:txBody>
      </p:sp>
      <p:sp>
        <p:nvSpPr>
          <p:cNvPr name="TextBox 6" id="6"/>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Title II and Title iv</a:t>
            </a:r>
          </a:p>
        </p:txBody>
      </p:sp>
      <p:sp>
        <p:nvSpPr>
          <p:cNvPr name="TextBox 7" id="7"/>
          <p:cNvSpPr txBox="true"/>
          <p:nvPr/>
        </p:nvSpPr>
        <p:spPr>
          <a:xfrm rot="0">
            <a:off x="1786929" y="4652327"/>
            <a:ext cx="14714141" cy="1811020"/>
          </a:xfrm>
          <a:prstGeom prst="rect">
            <a:avLst/>
          </a:prstGeom>
        </p:spPr>
        <p:txBody>
          <a:bodyPr anchor="t" rtlCol="false" tIns="0" lIns="0" bIns="0" rIns="0">
            <a:spAutoFit/>
          </a:bodyPr>
          <a:lstStyle/>
          <a:p>
            <a:pPr algn="l" marL="1122679" indent="-561340" lvl="1">
              <a:lnSpc>
                <a:spcPts val="7279"/>
              </a:lnSpc>
              <a:buFont typeface="Arial"/>
              <a:buChar char="•"/>
            </a:pPr>
            <a:r>
              <a:rPr lang="en-US" b="true" sz="5199">
                <a:solidFill>
                  <a:srgbClr val="000000"/>
                </a:solidFill>
                <a:latin typeface="Canva Sans Bold"/>
                <a:ea typeface="Canva Sans Bold"/>
                <a:cs typeface="Canva Sans Bold"/>
                <a:sym typeface="Canva Sans Bold"/>
              </a:rPr>
              <a:t>Grant Period July 1, 2025 to June 30, 2026</a:t>
            </a:r>
          </a:p>
          <a:p>
            <a:pPr algn="l" marL="1122679" indent="-561340" lvl="1">
              <a:lnSpc>
                <a:spcPts val="7279"/>
              </a:lnSpc>
              <a:buFont typeface="Arial"/>
              <a:buChar char="•"/>
            </a:pPr>
            <a:r>
              <a:rPr lang="en-US" b="true" sz="5199">
                <a:solidFill>
                  <a:srgbClr val="000000"/>
                </a:solidFill>
                <a:latin typeface="Canva Sans Bold"/>
                <a:ea typeface="Canva Sans Bold"/>
                <a:cs typeface="Canva Sans Bold"/>
                <a:sym typeface="Canva Sans Bold"/>
              </a:rPr>
              <a:t>Reimbursements due by July 1, 2026</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028700" y="2780243"/>
            <a:ext cx="16230600" cy="6592890"/>
          </a:xfrm>
          <a:custGeom>
            <a:avLst/>
            <a:gdLst/>
            <a:ahLst/>
            <a:cxnLst/>
            <a:rect r="r" b="b" t="t" l="l"/>
            <a:pathLst>
              <a:path h="6592890" w="16230600">
                <a:moveTo>
                  <a:pt x="0" y="0"/>
                </a:moveTo>
                <a:lnTo>
                  <a:pt x="16230600" y="0"/>
                </a:lnTo>
                <a:lnTo>
                  <a:pt x="16230600" y="6592890"/>
                </a:lnTo>
                <a:lnTo>
                  <a:pt x="0" y="6592890"/>
                </a:lnTo>
                <a:lnTo>
                  <a:pt x="0" y="0"/>
                </a:lnTo>
                <a:close/>
              </a:path>
            </a:pathLst>
          </a:custGeom>
          <a:blipFill>
            <a:blip r:embed="rId2"/>
            <a:stretch>
              <a:fillRect l="0" t="-42033" r="-2567" b="0"/>
            </a:stretch>
          </a:blipFill>
        </p:spPr>
      </p:sp>
      <p:sp>
        <p:nvSpPr>
          <p:cNvPr name="TextBox 6" id="6"/>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Title II and Title iv</a:t>
            </a:r>
          </a:p>
        </p:txBody>
      </p:sp>
      <p:sp>
        <p:nvSpPr>
          <p:cNvPr name="TextBox 7" id="7"/>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22</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538122" y="2651841"/>
            <a:ext cx="17015502" cy="6501801"/>
          </a:xfrm>
          <a:custGeom>
            <a:avLst/>
            <a:gdLst/>
            <a:ahLst/>
            <a:cxnLst/>
            <a:rect r="r" b="b" t="t" l="l"/>
            <a:pathLst>
              <a:path h="6501801" w="17015502">
                <a:moveTo>
                  <a:pt x="0" y="0"/>
                </a:moveTo>
                <a:lnTo>
                  <a:pt x="17015501" y="0"/>
                </a:lnTo>
                <a:lnTo>
                  <a:pt x="17015501" y="6501801"/>
                </a:lnTo>
                <a:lnTo>
                  <a:pt x="0" y="6501801"/>
                </a:lnTo>
                <a:lnTo>
                  <a:pt x="0" y="0"/>
                </a:lnTo>
                <a:close/>
              </a:path>
            </a:pathLst>
          </a:custGeom>
          <a:blipFill>
            <a:blip r:embed="rId2"/>
            <a:stretch>
              <a:fillRect l="0" t="-47597" r="-264" b="0"/>
            </a:stretch>
          </a:blipFill>
        </p:spPr>
      </p:sp>
      <p:sp>
        <p:nvSpPr>
          <p:cNvPr name="TextBox 6" id="6"/>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23</a:t>
            </a:r>
          </a:p>
        </p:txBody>
      </p:sp>
      <p:sp>
        <p:nvSpPr>
          <p:cNvPr name="TextBox 7" id="7"/>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Title ii and title iv</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918521" y="2877972"/>
            <a:ext cx="16340779" cy="6674651"/>
          </a:xfrm>
          <a:custGeom>
            <a:avLst/>
            <a:gdLst/>
            <a:ahLst/>
            <a:cxnLst/>
            <a:rect r="r" b="b" t="t" l="l"/>
            <a:pathLst>
              <a:path h="6674651" w="16340779">
                <a:moveTo>
                  <a:pt x="0" y="0"/>
                </a:moveTo>
                <a:lnTo>
                  <a:pt x="16340779" y="0"/>
                </a:lnTo>
                <a:lnTo>
                  <a:pt x="16340779" y="6674651"/>
                </a:lnTo>
                <a:lnTo>
                  <a:pt x="0" y="6674651"/>
                </a:lnTo>
                <a:lnTo>
                  <a:pt x="0" y="0"/>
                </a:lnTo>
                <a:close/>
              </a:path>
            </a:pathLst>
          </a:custGeom>
          <a:blipFill>
            <a:blip r:embed="rId2"/>
            <a:stretch>
              <a:fillRect l="0" t="-40707" r="-2176" b="0"/>
            </a:stretch>
          </a:blipFill>
        </p:spPr>
      </p:sp>
      <p:sp>
        <p:nvSpPr>
          <p:cNvPr name="TextBox 6" id="6"/>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title ii and title iv allocations</a:t>
            </a:r>
          </a:p>
        </p:txBody>
      </p:sp>
      <p:sp>
        <p:nvSpPr>
          <p:cNvPr name="TextBox 7" id="7"/>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24</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028700" y="2915681"/>
            <a:ext cx="16076668" cy="6771245"/>
          </a:xfrm>
          <a:custGeom>
            <a:avLst/>
            <a:gdLst/>
            <a:ahLst/>
            <a:cxnLst/>
            <a:rect r="r" b="b" t="t" l="l"/>
            <a:pathLst>
              <a:path h="6771245" w="16076668">
                <a:moveTo>
                  <a:pt x="0" y="0"/>
                </a:moveTo>
                <a:lnTo>
                  <a:pt x="16076668" y="0"/>
                </a:lnTo>
                <a:lnTo>
                  <a:pt x="16076668" y="6771244"/>
                </a:lnTo>
                <a:lnTo>
                  <a:pt x="0" y="6771244"/>
                </a:lnTo>
                <a:lnTo>
                  <a:pt x="0" y="0"/>
                </a:lnTo>
                <a:close/>
              </a:path>
            </a:pathLst>
          </a:custGeom>
          <a:blipFill>
            <a:blip r:embed="rId2"/>
            <a:stretch>
              <a:fillRect l="0" t="-36171" r="-1961" b="0"/>
            </a:stretch>
          </a:blipFill>
        </p:spPr>
      </p:sp>
      <p:sp>
        <p:nvSpPr>
          <p:cNvPr name="TextBox 6" id="6"/>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title ii and title iv allocations</a:t>
            </a:r>
          </a:p>
        </p:txBody>
      </p:sp>
      <p:sp>
        <p:nvSpPr>
          <p:cNvPr name="TextBox 7" id="7"/>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25</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773726" y="3137279"/>
            <a:ext cx="16779897" cy="5292413"/>
          </a:xfrm>
          <a:custGeom>
            <a:avLst/>
            <a:gdLst/>
            <a:ahLst/>
            <a:cxnLst/>
            <a:rect r="r" b="b" t="t" l="l"/>
            <a:pathLst>
              <a:path h="5292413" w="16779897">
                <a:moveTo>
                  <a:pt x="0" y="0"/>
                </a:moveTo>
                <a:lnTo>
                  <a:pt x="16779897" y="0"/>
                </a:lnTo>
                <a:lnTo>
                  <a:pt x="16779897" y="5292413"/>
                </a:lnTo>
                <a:lnTo>
                  <a:pt x="0" y="5292413"/>
                </a:lnTo>
                <a:lnTo>
                  <a:pt x="0" y="0"/>
                </a:lnTo>
                <a:close/>
              </a:path>
            </a:pathLst>
          </a:custGeom>
          <a:blipFill>
            <a:blip r:embed="rId2"/>
            <a:stretch>
              <a:fillRect l="0" t="-56329" r="0" b="-22014"/>
            </a:stretch>
          </a:blipFill>
        </p:spPr>
      </p:sp>
      <p:sp>
        <p:nvSpPr>
          <p:cNvPr name="TextBox 6" id="6"/>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26</a:t>
            </a:r>
          </a:p>
        </p:txBody>
      </p:sp>
      <p:sp>
        <p:nvSpPr>
          <p:cNvPr name="TextBox 7" id="7"/>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title ii &amp; title iv process overview</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977631" y="2548232"/>
            <a:ext cx="14332737" cy="7413327"/>
          </a:xfrm>
          <a:custGeom>
            <a:avLst/>
            <a:gdLst/>
            <a:ahLst/>
            <a:cxnLst/>
            <a:rect r="r" b="b" t="t" l="l"/>
            <a:pathLst>
              <a:path h="7413327" w="14332737">
                <a:moveTo>
                  <a:pt x="0" y="0"/>
                </a:moveTo>
                <a:lnTo>
                  <a:pt x="14332738" y="0"/>
                </a:lnTo>
                <a:lnTo>
                  <a:pt x="14332738" y="7413327"/>
                </a:lnTo>
                <a:lnTo>
                  <a:pt x="0" y="7413327"/>
                </a:lnTo>
                <a:lnTo>
                  <a:pt x="0" y="0"/>
                </a:lnTo>
                <a:close/>
              </a:path>
            </a:pathLst>
          </a:custGeom>
          <a:blipFill>
            <a:blip r:embed="rId2"/>
            <a:stretch>
              <a:fillRect l="0" t="-8752" r="0" b="0"/>
            </a:stretch>
          </a:blipFill>
        </p:spPr>
      </p:sp>
      <p:sp>
        <p:nvSpPr>
          <p:cNvPr name="TextBox 6" id="6"/>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27</a:t>
            </a:r>
          </a:p>
        </p:txBody>
      </p:sp>
      <p:sp>
        <p:nvSpPr>
          <p:cNvPr name="TextBox 7" id="7"/>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Amendments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2410741" y="2675602"/>
            <a:ext cx="12933259" cy="7145626"/>
          </a:xfrm>
          <a:custGeom>
            <a:avLst/>
            <a:gdLst/>
            <a:ahLst/>
            <a:cxnLst/>
            <a:rect r="r" b="b" t="t" l="l"/>
            <a:pathLst>
              <a:path h="7145626" w="12933259">
                <a:moveTo>
                  <a:pt x="0" y="0"/>
                </a:moveTo>
                <a:lnTo>
                  <a:pt x="12933259" y="0"/>
                </a:lnTo>
                <a:lnTo>
                  <a:pt x="12933259" y="7145626"/>
                </a:lnTo>
                <a:lnTo>
                  <a:pt x="0" y="7145626"/>
                </a:lnTo>
                <a:lnTo>
                  <a:pt x="0" y="0"/>
                </a:lnTo>
                <a:close/>
              </a:path>
            </a:pathLst>
          </a:custGeom>
          <a:blipFill>
            <a:blip r:embed="rId2"/>
            <a:stretch>
              <a:fillRect l="0" t="0" r="0" b="0"/>
            </a:stretch>
          </a:blipFill>
        </p:spPr>
      </p:sp>
      <p:sp>
        <p:nvSpPr>
          <p:cNvPr name="Freeform 6" id="6"/>
          <p:cNvSpPr/>
          <p:nvPr/>
        </p:nvSpPr>
        <p:spPr>
          <a:xfrm flipH="false" flipV="false" rot="0">
            <a:off x="3933892" y="3250468"/>
            <a:ext cx="4943478" cy="1324163"/>
          </a:xfrm>
          <a:custGeom>
            <a:avLst/>
            <a:gdLst/>
            <a:ahLst/>
            <a:cxnLst/>
            <a:rect r="r" b="b" t="t" l="l"/>
            <a:pathLst>
              <a:path h="1324163" w="4943478">
                <a:moveTo>
                  <a:pt x="0" y="0"/>
                </a:moveTo>
                <a:lnTo>
                  <a:pt x="4943478" y="0"/>
                </a:lnTo>
                <a:lnTo>
                  <a:pt x="4943478" y="1324163"/>
                </a:lnTo>
                <a:lnTo>
                  <a:pt x="0" y="1324163"/>
                </a:lnTo>
                <a:lnTo>
                  <a:pt x="0" y="0"/>
                </a:lnTo>
                <a:close/>
              </a:path>
            </a:pathLst>
          </a:custGeom>
          <a:blipFill>
            <a:blip r:embed="rId3"/>
            <a:stretch>
              <a:fillRect l="0" t="-457053" r="-88210" b="-145588"/>
            </a:stretch>
          </a:blipFill>
        </p:spPr>
      </p:sp>
      <p:sp>
        <p:nvSpPr>
          <p:cNvPr name="TextBox 7" id="7"/>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28</a:t>
            </a:r>
          </a:p>
        </p:txBody>
      </p:sp>
      <p:sp>
        <p:nvSpPr>
          <p:cNvPr name="TextBox 8" id="8"/>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Needs Assessments</a:t>
            </a:r>
          </a:p>
        </p:txBody>
      </p:sp>
      <p:sp>
        <p:nvSpPr>
          <p:cNvPr name="Freeform 9" id="9"/>
          <p:cNvSpPr/>
          <p:nvPr/>
        </p:nvSpPr>
        <p:spPr>
          <a:xfrm flipH="false" flipV="false" rot="0">
            <a:off x="5028144" y="4148430"/>
            <a:ext cx="7315200" cy="3538728"/>
          </a:xfrm>
          <a:custGeom>
            <a:avLst/>
            <a:gdLst/>
            <a:ahLst/>
            <a:cxnLst/>
            <a:rect r="r" b="b" t="t" l="l"/>
            <a:pathLst>
              <a:path h="3538728" w="7315200">
                <a:moveTo>
                  <a:pt x="0" y="0"/>
                </a:moveTo>
                <a:lnTo>
                  <a:pt x="7315200" y="0"/>
                </a:lnTo>
                <a:lnTo>
                  <a:pt x="7315200" y="3538728"/>
                </a:lnTo>
                <a:lnTo>
                  <a:pt x="0" y="35387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261086" y="2887346"/>
            <a:ext cx="15765829" cy="6933882"/>
          </a:xfrm>
          <a:custGeom>
            <a:avLst/>
            <a:gdLst/>
            <a:ahLst/>
            <a:cxnLst/>
            <a:rect r="r" b="b" t="t" l="l"/>
            <a:pathLst>
              <a:path h="6933882" w="15765829">
                <a:moveTo>
                  <a:pt x="0" y="0"/>
                </a:moveTo>
                <a:lnTo>
                  <a:pt x="15765828" y="0"/>
                </a:lnTo>
                <a:lnTo>
                  <a:pt x="15765828" y="6933882"/>
                </a:lnTo>
                <a:lnTo>
                  <a:pt x="0" y="6933882"/>
                </a:lnTo>
                <a:lnTo>
                  <a:pt x="0" y="0"/>
                </a:lnTo>
                <a:close/>
              </a:path>
            </a:pathLst>
          </a:custGeom>
          <a:blipFill>
            <a:blip r:embed="rId2"/>
            <a:stretch>
              <a:fillRect l="0" t="-31689" r="-2964" b="0"/>
            </a:stretch>
          </a:blipFill>
        </p:spPr>
      </p:sp>
      <p:sp>
        <p:nvSpPr>
          <p:cNvPr name="TextBox 6" id="6"/>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29</a:t>
            </a:r>
          </a:p>
        </p:txBody>
      </p:sp>
      <p:sp>
        <p:nvSpPr>
          <p:cNvPr name="TextBox 7" id="7"/>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Needs Assessments</a:t>
            </a:r>
          </a:p>
        </p:txBody>
      </p:sp>
      <p:sp>
        <p:nvSpPr>
          <p:cNvPr name="Freeform 8" id="8"/>
          <p:cNvSpPr/>
          <p:nvPr/>
        </p:nvSpPr>
        <p:spPr>
          <a:xfrm flipH="false" flipV="false" rot="0">
            <a:off x="5028144" y="4148430"/>
            <a:ext cx="7315200" cy="3538728"/>
          </a:xfrm>
          <a:custGeom>
            <a:avLst/>
            <a:gdLst/>
            <a:ahLst/>
            <a:cxnLst/>
            <a:rect r="r" b="b" t="t" l="l"/>
            <a:pathLst>
              <a:path h="3538728" w="7315200">
                <a:moveTo>
                  <a:pt x="0" y="0"/>
                </a:moveTo>
                <a:lnTo>
                  <a:pt x="7315200" y="0"/>
                </a:lnTo>
                <a:lnTo>
                  <a:pt x="7315200" y="3538728"/>
                </a:lnTo>
                <a:lnTo>
                  <a:pt x="0" y="353872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4529841" y="4994201"/>
            <a:ext cx="11575919" cy="495300"/>
          </a:xfrm>
          <a:prstGeom prst="rect">
            <a:avLst/>
          </a:prstGeom>
        </p:spPr>
        <p:txBody>
          <a:bodyPr anchor="t" rtlCol="false" tIns="0" lIns="0" bIns="0" rIns="0">
            <a:spAutoFit/>
          </a:bodyPr>
          <a:lstStyle/>
          <a:p>
            <a:pPr algn="just" marL="0" indent="0" lvl="0">
              <a:lnSpc>
                <a:spcPts val="3840"/>
              </a:lnSpc>
              <a:spcBef>
                <a:spcPct val="0"/>
              </a:spcBef>
            </a:pPr>
            <a:r>
              <a:rPr lang="en-US" b="true" sz="3200" spc="32" u="sng">
                <a:solidFill>
                  <a:srgbClr val="0C173C"/>
                </a:solidFill>
                <a:latin typeface="Inter Bold"/>
                <a:ea typeface="Inter Bold"/>
                <a:cs typeface="Inter Bold"/>
                <a:sym typeface="Inter Bold"/>
              </a:rPr>
              <a:t>Grant Specific</a:t>
            </a:r>
          </a:p>
        </p:txBody>
      </p:sp>
      <p:grpSp>
        <p:nvGrpSpPr>
          <p:cNvPr name="Group 3" id="3"/>
          <p:cNvGrpSpPr/>
          <p:nvPr/>
        </p:nvGrpSpPr>
        <p:grpSpPr>
          <a:xfrm rot="-10800000">
            <a:off x="9809542" y="375967"/>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FDB92E"/>
            </a:solidFill>
          </p:spPr>
        </p:sp>
        <p:sp>
          <p:nvSpPr>
            <p:cNvPr name="TextBox 5" id="5"/>
            <p:cNvSpPr txBox="true"/>
            <p:nvPr/>
          </p:nvSpPr>
          <p:spPr>
            <a:xfrm>
              <a:off x="0" y="165100"/>
              <a:ext cx="711200" cy="444500"/>
            </a:xfrm>
            <a:prstGeom prst="rect">
              <a:avLst/>
            </a:prstGeom>
          </p:spPr>
          <p:txBody>
            <a:bodyPr anchor="ctr" rtlCol="false" tIns="50800" lIns="50800" bIns="50800" rIns="50800"/>
            <a:lstStyle/>
            <a:p>
              <a:pPr algn="ctr">
                <a:lnSpc>
                  <a:spcPts val="2520"/>
                </a:lnSpc>
              </a:pPr>
            </a:p>
          </p:txBody>
        </p:sp>
      </p:grpSp>
      <p:grpSp>
        <p:nvGrpSpPr>
          <p:cNvPr name="Group 6" id="6"/>
          <p:cNvGrpSpPr/>
          <p:nvPr/>
        </p:nvGrpSpPr>
        <p:grpSpPr>
          <a:xfrm rot="0">
            <a:off x="4129026" y="1678351"/>
            <a:ext cx="6188774" cy="580795"/>
            <a:chOff x="0" y="0"/>
            <a:chExt cx="1629965" cy="152967"/>
          </a:xfrm>
        </p:grpSpPr>
        <p:sp>
          <p:nvSpPr>
            <p:cNvPr name="Freeform 7" id="7"/>
            <p:cNvSpPr/>
            <p:nvPr/>
          </p:nvSpPr>
          <p:spPr>
            <a:xfrm flipH="false" flipV="false" rot="0">
              <a:off x="0" y="0"/>
              <a:ext cx="1629965" cy="152967"/>
            </a:xfrm>
            <a:custGeom>
              <a:avLst/>
              <a:gdLst/>
              <a:ahLst/>
              <a:cxnLst/>
              <a:rect r="r" b="b" t="t" l="l"/>
              <a:pathLst>
                <a:path h="152967" w="1629965">
                  <a:moveTo>
                    <a:pt x="0" y="0"/>
                  </a:moveTo>
                  <a:lnTo>
                    <a:pt x="1629965" y="0"/>
                  </a:lnTo>
                  <a:lnTo>
                    <a:pt x="1629965" y="152967"/>
                  </a:lnTo>
                  <a:lnTo>
                    <a:pt x="0" y="152967"/>
                  </a:lnTo>
                  <a:close/>
                </a:path>
              </a:pathLst>
            </a:custGeom>
            <a:solidFill>
              <a:srgbClr val="FDB92E"/>
            </a:solidFill>
          </p:spPr>
        </p:sp>
        <p:sp>
          <p:nvSpPr>
            <p:cNvPr name="TextBox 8" id="8"/>
            <p:cNvSpPr txBox="true"/>
            <p:nvPr/>
          </p:nvSpPr>
          <p:spPr>
            <a:xfrm>
              <a:off x="0" y="-38100"/>
              <a:ext cx="1629965" cy="191067"/>
            </a:xfrm>
            <a:prstGeom prst="rect">
              <a:avLst/>
            </a:prstGeom>
          </p:spPr>
          <p:txBody>
            <a:bodyPr anchor="ctr" rtlCol="false" tIns="50800" lIns="50800" bIns="50800" rIns="50800"/>
            <a:lstStyle/>
            <a:p>
              <a:pPr algn="ctr">
                <a:lnSpc>
                  <a:spcPts val="2520"/>
                </a:lnSpc>
              </a:pPr>
            </a:p>
          </p:txBody>
        </p:sp>
      </p:grpSp>
      <p:sp>
        <p:nvSpPr>
          <p:cNvPr name="TextBox 9" id="9"/>
          <p:cNvSpPr txBox="true"/>
          <p:nvPr/>
        </p:nvSpPr>
        <p:spPr>
          <a:xfrm rot="0">
            <a:off x="4356020" y="1278301"/>
            <a:ext cx="11575919" cy="881382"/>
          </a:xfrm>
          <a:prstGeom prst="rect">
            <a:avLst/>
          </a:prstGeom>
        </p:spPr>
        <p:txBody>
          <a:bodyPr anchor="t" rtlCol="false" tIns="0" lIns="0" bIns="0" rIns="0">
            <a:spAutoFit/>
          </a:bodyPr>
          <a:lstStyle/>
          <a:p>
            <a:pPr algn="l">
              <a:lnSpc>
                <a:spcPts val="7999"/>
              </a:lnSpc>
            </a:pPr>
            <a:r>
              <a:rPr lang="en-US" b="true" sz="3199" u="sng">
                <a:solidFill>
                  <a:srgbClr val="0C173C"/>
                </a:solidFill>
                <a:latin typeface="Inter Bold"/>
                <a:ea typeface="Inter Bold"/>
                <a:cs typeface="Inter Bold"/>
                <a:sym typeface="Inter Bold"/>
              </a:rPr>
              <a:t>Special Projects Updates</a:t>
            </a:r>
            <a:r>
              <a:rPr lang="en-US" sz="3199">
                <a:solidFill>
                  <a:srgbClr val="0C173C"/>
                </a:solidFill>
                <a:latin typeface="Inter"/>
                <a:ea typeface="Inter"/>
                <a:cs typeface="Inter"/>
                <a:sym typeface="Inter"/>
              </a:rPr>
              <a:t> </a:t>
            </a:r>
          </a:p>
        </p:txBody>
      </p:sp>
      <p:sp>
        <p:nvSpPr>
          <p:cNvPr name="TextBox 10" id="10"/>
          <p:cNvSpPr txBox="true"/>
          <p:nvPr/>
        </p:nvSpPr>
        <p:spPr>
          <a:xfrm rot="0">
            <a:off x="4356020" y="2321608"/>
            <a:ext cx="11575919" cy="1585214"/>
          </a:xfrm>
          <a:prstGeom prst="rect">
            <a:avLst/>
          </a:prstGeom>
        </p:spPr>
        <p:txBody>
          <a:bodyPr anchor="t" rtlCol="false" tIns="0" lIns="0" bIns="0" rIns="0">
            <a:spAutoFit/>
          </a:bodyPr>
          <a:lstStyle/>
          <a:p>
            <a:pPr algn="l" marL="604519" indent="-302260" lvl="1">
              <a:lnSpc>
                <a:spcPts val="4227"/>
              </a:lnSpc>
              <a:buFont typeface="Arial"/>
              <a:buChar char="•"/>
            </a:pPr>
            <a:r>
              <a:rPr lang="en-US" sz="2799">
                <a:solidFill>
                  <a:srgbClr val="0C173C"/>
                </a:solidFill>
                <a:latin typeface="Inter"/>
                <a:ea typeface="Inter"/>
                <a:cs typeface="Inter"/>
                <a:sym typeface="Inter"/>
              </a:rPr>
              <a:t>R.A.N. Reminders</a:t>
            </a:r>
          </a:p>
          <a:p>
            <a:pPr algn="l" marL="604519" indent="-302260" lvl="1">
              <a:lnSpc>
                <a:spcPts val="4227"/>
              </a:lnSpc>
              <a:buFont typeface="Arial"/>
              <a:buChar char="•"/>
            </a:pPr>
            <a:r>
              <a:rPr lang="en-US" sz="2799">
                <a:solidFill>
                  <a:srgbClr val="0C173C"/>
                </a:solidFill>
                <a:latin typeface="Inter"/>
                <a:ea typeface="Inter"/>
                <a:cs typeface="Inter"/>
                <a:sym typeface="Inter"/>
              </a:rPr>
              <a:t>Reimbursement Reminders</a:t>
            </a:r>
          </a:p>
          <a:p>
            <a:pPr algn="l" marL="604519" indent="-302260" lvl="1">
              <a:lnSpc>
                <a:spcPts val="4227"/>
              </a:lnSpc>
              <a:buFont typeface="Arial"/>
              <a:buChar char="•"/>
            </a:pPr>
            <a:r>
              <a:rPr lang="en-US" sz="2799">
                <a:solidFill>
                  <a:srgbClr val="0C173C"/>
                </a:solidFill>
                <a:latin typeface="Inter"/>
                <a:ea typeface="Inter"/>
                <a:cs typeface="Inter"/>
                <a:sym typeface="Inter"/>
              </a:rPr>
              <a:t>Taggable Items Reminders</a:t>
            </a:r>
          </a:p>
        </p:txBody>
      </p:sp>
      <p:sp>
        <p:nvSpPr>
          <p:cNvPr name="TextBox 11" id="11"/>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3</a:t>
            </a:r>
          </a:p>
        </p:txBody>
      </p:sp>
      <p:grpSp>
        <p:nvGrpSpPr>
          <p:cNvPr name="Group 12" id="12"/>
          <p:cNvGrpSpPr/>
          <p:nvPr/>
        </p:nvGrpSpPr>
        <p:grpSpPr>
          <a:xfrm rot="0">
            <a:off x="0" y="0"/>
            <a:ext cx="4129026" cy="10592009"/>
            <a:chOff x="0" y="0"/>
            <a:chExt cx="1087480" cy="2789665"/>
          </a:xfrm>
        </p:grpSpPr>
        <p:sp>
          <p:nvSpPr>
            <p:cNvPr name="Freeform 13" id="13"/>
            <p:cNvSpPr/>
            <p:nvPr/>
          </p:nvSpPr>
          <p:spPr>
            <a:xfrm flipH="false" flipV="false" rot="0">
              <a:off x="0" y="0"/>
              <a:ext cx="1087480" cy="2789665"/>
            </a:xfrm>
            <a:custGeom>
              <a:avLst/>
              <a:gdLst/>
              <a:ahLst/>
              <a:cxnLst/>
              <a:rect r="r" b="b" t="t" l="l"/>
              <a:pathLst>
                <a:path h="2789665" w="1087480">
                  <a:moveTo>
                    <a:pt x="0" y="0"/>
                  </a:moveTo>
                  <a:lnTo>
                    <a:pt x="1087480" y="0"/>
                  </a:lnTo>
                  <a:lnTo>
                    <a:pt x="1087480" y="2789665"/>
                  </a:lnTo>
                  <a:lnTo>
                    <a:pt x="0" y="2789665"/>
                  </a:lnTo>
                  <a:close/>
                </a:path>
              </a:pathLst>
            </a:custGeom>
            <a:solidFill>
              <a:srgbClr val="FFD145"/>
            </a:solidFill>
          </p:spPr>
        </p:sp>
        <p:sp>
          <p:nvSpPr>
            <p:cNvPr name="TextBox 14" id="14"/>
            <p:cNvSpPr txBox="true"/>
            <p:nvPr/>
          </p:nvSpPr>
          <p:spPr>
            <a:xfrm>
              <a:off x="0" y="-38100"/>
              <a:ext cx="1087480" cy="2827765"/>
            </a:xfrm>
            <a:prstGeom prst="rect">
              <a:avLst/>
            </a:prstGeom>
          </p:spPr>
          <p:txBody>
            <a:bodyPr anchor="ctr" rtlCol="false" tIns="50800" lIns="50800" bIns="50800" rIns="50800"/>
            <a:lstStyle/>
            <a:p>
              <a:pPr algn="ctr">
                <a:lnSpc>
                  <a:spcPts val="2520"/>
                </a:lnSpc>
              </a:pPr>
            </a:p>
          </p:txBody>
        </p:sp>
      </p:grpSp>
      <p:sp>
        <p:nvSpPr>
          <p:cNvPr name="TextBox 15" id="15"/>
          <p:cNvSpPr txBox="true"/>
          <p:nvPr/>
        </p:nvSpPr>
        <p:spPr>
          <a:xfrm rot="-5400000">
            <a:off x="-2305795" y="3915538"/>
            <a:ext cx="9140666" cy="2455925"/>
          </a:xfrm>
          <a:prstGeom prst="rect">
            <a:avLst/>
          </a:prstGeom>
        </p:spPr>
        <p:txBody>
          <a:bodyPr anchor="t" rtlCol="false" tIns="0" lIns="0" bIns="0" rIns="0">
            <a:spAutoFit/>
          </a:bodyPr>
          <a:lstStyle/>
          <a:p>
            <a:pPr algn="ctr">
              <a:lnSpc>
                <a:spcPts val="18241"/>
              </a:lnSpc>
            </a:pPr>
            <a:r>
              <a:rPr lang="en-US" sz="18805">
                <a:solidFill>
                  <a:srgbClr val="0C173C"/>
                </a:solidFill>
                <a:latin typeface="Gagalin"/>
                <a:ea typeface="Gagalin"/>
                <a:cs typeface="Gagalin"/>
                <a:sym typeface="Gagalin"/>
              </a:rPr>
              <a:t>Agenda</a:t>
            </a:r>
          </a:p>
        </p:txBody>
      </p:sp>
      <p:sp>
        <p:nvSpPr>
          <p:cNvPr name="TextBox 16" id="16"/>
          <p:cNvSpPr txBox="true"/>
          <p:nvPr/>
        </p:nvSpPr>
        <p:spPr>
          <a:xfrm rot="0">
            <a:off x="4529841" y="8386600"/>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School Hardening </a:t>
            </a:r>
          </a:p>
        </p:txBody>
      </p:sp>
      <p:sp>
        <p:nvSpPr>
          <p:cNvPr name="TextBox 17" id="17"/>
          <p:cNvSpPr txBox="true"/>
          <p:nvPr/>
        </p:nvSpPr>
        <p:spPr>
          <a:xfrm rot="0">
            <a:off x="4529841" y="5572929"/>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IDEA Individuals with Disabilities Education Act</a:t>
            </a:r>
          </a:p>
        </p:txBody>
      </p:sp>
      <p:sp>
        <p:nvSpPr>
          <p:cNvPr name="TextBox 18" id="18"/>
          <p:cNvSpPr txBox="true"/>
          <p:nvPr/>
        </p:nvSpPr>
        <p:spPr>
          <a:xfrm rot="0">
            <a:off x="4529841" y="6041799"/>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Stronger Connections</a:t>
            </a:r>
          </a:p>
        </p:txBody>
      </p:sp>
      <p:sp>
        <p:nvSpPr>
          <p:cNvPr name="TextBox 19" id="19"/>
          <p:cNvSpPr txBox="true"/>
          <p:nvPr/>
        </p:nvSpPr>
        <p:spPr>
          <a:xfrm rot="0">
            <a:off x="4529841" y="7917081"/>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Title II &amp; Title IV </a:t>
            </a:r>
          </a:p>
        </p:txBody>
      </p:sp>
      <p:sp>
        <p:nvSpPr>
          <p:cNvPr name="TextBox 20" id="20"/>
          <p:cNvSpPr txBox="true"/>
          <p:nvPr/>
        </p:nvSpPr>
        <p:spPr>
          <a:xfrm rot="0">
            <a:off x="4529841" y="6511318"/>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UNISIG</a:t>
            </a:r>
          </a:p>
        </p:txBody>
      </p:sp>
      <p:sp>
        <p:nvSpPr>
          <p:cNvPr name="TextBox 21" id="21"/>
          <p:cNvSpPr txBox="true"/>
          <p:nvPr/>
        </p:nvSpPr>
        <p:spPr>
          <a:xfrm rot="0">
            <a:off x="4529841" y="7447562"/>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Comprehensive Support Grant (CSG) New</a:t>
            </a:r>
          </a:p>
        </p:txBody>
      </p:sp>
      <p:sp>
        <p:nvSpPr>
          <p:cNvPr name="TextBox 22" id="22"/>
          <p:cNvSpPr txBox="true"/>
          <p:nvPr/>
        </p:nvSpPr>
        <p:spPr>
          <a:xfrm rot="0">
            <a:off x="4529841" y="6980837"/>
            <a:ext cx="11575919" cy="498094"/>
          </a:xfrm>
          <a:prstGeom prst="rect">
            <a:avLst/>
          </a:prstGeom>
        </p:spPr>
        <p:txBody>
          <a:bodyPr anchor="t" rtlCol="false" tIns="0" lIns="0" bIns="0" rIns="0">
            <a:spAutoFit/>
          </a:bodyPr>
          <a:lstStyle/>
          <a:p>
            <a:pPr algn="l" marL="604519" indent="-302260" lvl="1">
              <a:lnSpc>
                <a:spcPts val="4087"/>
              </a:lnSpc>
              <a:buFont typeface="Arial"/>
              <a:buChar char="•"/>
            </a:pPr>
            <a:r>
              <a:rPr lang="en-US" sz="2799">
                <a:solidFill>
                  <a:srgbClr val="0C173C"/>
                </a:solidFill>
                <a:latin typeface="Inter"/>
                <a:ea typeface="Inter"/>
                <a:cs typeface="Inter"/>
                <a:sym typeface="Inter"/>
              </a:rPr>
              <a:t>Title I</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871275" y="2835825"/>
            <a:ext cx="15388025" cy="6517286"/>
          </a:xfrm>
          <a:custGeom>
            <a:avLst/>
            <a:gdLst/>
            <a:ahLst/>
            <a:cxnLst/>
            <a:rect r="r" b="b" t="t" l="l"/>
            <a:pathLst>
              <a:path h="6517286" w="15388025">
                <a:moveTo>
                  <a:pt x="0" y="0"/>
                </a:moveTo>
                <a:lnTo>
                  <a:pt x="15388025" y="0"/>
                </a:lnTo>
                <a:lnTo>
                  <a:pt x="15388025" y="6517286"/>
                </a:lnTo>
                <a:lnTo>
                  <a:pt x="0" y="6517286"/>
                </a:lnTo>
                <a:lnTo>
                  <a:pt x="0" y="0"/>
                </a:lnTo>
                <a:close/>
              </a:path>
            </a:pathLst>
          </a:custGeom>
          <a:blipFill>
            <a:blip r:embed="rId2"/>
            <a:stretch>
              <a:fillRect l="0" t="-32812" r="0" b="0"/>
            </a:stretch>
          </a:blipFill>
        </p:spPr>
      </p:sp>
      <p:sp>
        <p:nvSpPr>
          <p:cNvPr name="TextBox 6" id="6"/>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Needs Assessments</a:t>
            </a:r>
          </a:p>
        </p:txBody>
      </p:sp>
      <p:sp>
        <p:nvSpPr>
          <p:cNvPr name="TextBox 7" id="7"/>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30</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657425" y="2672873"/>
            <a:ext cx="15401306" cy="6879750"/>
          </a:xfrm>
          <a:custGeom>
            <a:avLst/>
            <a:gdLst/>
            <a:ahLst/>
            <a:cxnLst/>
            <a:rect r="r" b="b" t="t" l="l"/>
            <a:pathLst>
              <a:path h="6879750" w="15401306">
                <a:moveTo>
                  <a:pt x="0" y="0"/>
                </a:moveTo>
                <a:lnTo>
                  <a:pt x="15401306" y="0"/>
                </a:lnTo>
                <a:lnTo>
                  <a:pt x="15401306" y="6879750"/>
                </a:lnTo>
                <a:lnTo>
                  <a:pt x="0" y="6879750"/>
                </a:lnTo>
                <a:lnTo>
                  <a:pt x="0" y="0"/>
                </a:lnTo>
                <a:close/>
              </a:path>
            </a:pathLst>
          </a:custGeom>
          <a:blipFill>
            <a:blip r:embed="rId2"/>
            <a:stretch>
              <a:fillRect l="0" t="-25923" r="0" b="0"/>
            </a:stretch>
          </a:blipFill>
        </p:spPr>
      </p:sp>
      <p:sp>
        <p:nvSpPr>
          <p:cNvPr name="TextBox 6" id="6"/>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31</a:t>
            </a:r>
          </a:p>
        </p:txBody>
      </p:sp>
      <p:sp>
        <p:nvSpPr>
          <p:cNvPr name="TextBox 7" id="7"/>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Needs Assessments</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208643" y="2106023"/>
            <a:ext cx="15317996" cy="7924646"/>
          </a:xfrm>
          <a:custGeom>
            <a:avLst/>
            <a:gdLst/>
            <a:ahLst/>
            <a:cxnLst/>
            <a:rect r="r" b="b" t="t" l="l"/>
            <a:pathLst>
              <a:path h="7924646" w="15317996">
                <a:moveTo>
                  <a:pt x="0" y="0"/>
                </a:moveTo>
                <a:lnTo>
                  <a:pt x="15317996" y="0"/>
                </a:lnTo>
                <a:lnTo>
                  <a:pt x="15317996" y="7924646"/>
                </a:lnTo>
                <a:lnTo>
                  <a:pt x="0" y="7924646"/>
                </a:lnTo>
                <a:lnTo>
                  <a:pt x="0" y="0"/>
                </a:lnTo>
                <a:close/>
              </a:path>
            </a:pathLst>
          </a:custGeom>
          <a:blipFill>
            <a:blip r:embed="rId2"/>
            <a:stretch>
              <a:fillRect l="0" t="-8728" r="0" b="0"/>
            </a:stretch>
          </a:blipFill>
        </p:spPr>
      </p:sp>
      <p:sp>
        <p:nvSpPr>
          <p:cNvPr name="Freeform 6" id="6"/>
          <p:cNvSpPr/>
          <p:nvPr/>
        </p:nvSpPr>
        <p:spPr>
          <a:xfrm flipH="false" flipV="false" rot="3881846">
            <a:off x="11124393" y="7545837"/>
            <a:ext cx="2327912" cy="2366365"/>
          </a:xfrm>
          <a:custGeom>
            <a:avLst/>
            <a:gdLst/>
            <a:ahLst/>
            <a:cxnLst/>
            <a:rect r="r" b="b" t="t" l="l"/>
            <a:pathLst>
              <a:path h="2366365" w="2327912">
                <a:moveTo>
                  <a:pt x="0" y="0"/>
                </a:moveTo>
                <a:lnTo>
                  <a:pt x="2327912" y="0"/>
                </a:lnTo>
                <a:lnTo>
                  <a:pt x="2327912" y="2366365"/>
                </a:lnTo>
                <a:lnTo>
                  <a:pt x="0" y="2366365"/>
                </a:lnTo>
                <a:lnTo>
                  <a:pt x="0" y="0"/>
                </a:lnTo>
                <a:close/>
              </a:path>
            </a:pathLst>
          </a:custGeom>
          <a:blipFill>
            <a:blip r:embed="rId3"/>
            <a:stretch>
              <a:fillRect l="0" t="0" r="0" b="0"/>
            </a:stretch>
          </a:blipFill>
        </p:spPr>
      </p:sp>
      <p:sp>
        <p:nvSpPr>
          <p:cNvPr name="TextBox 7" id="7"/>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32</a:t>
            </a:r>
          </a:p>
        </p:txBody>
      </p:sp>
      <p:sp>
        <p:nvSpPr>
          <p:cNvPr name="TextBox 8" id="8"/>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R.A.N.</a:t>
            </a:r>
          </a:p>
        </p:txBody>
      </p:sp>
      <p:sp>
        <p:nvSpPr>
          <p:cNvPr name="Freeform 9" id="9"/>
          <p:cNvSpPr/>
          <p:nvPr/>
        </p:nvSpPr>
        <p:spPr>
          <a:xfrm flipH="false" flipV="false" rot="3881846">
            <a:off x="11124393" y="3964104"/>
            <a:ext cx="2327912" cy="2366365"/>
          </a:xfrm>
          <a:custGeom>
            <a:avLst/>
            <a:gdLst/>
            <a:ahLst/>
            <a:cxnLst/>
            <a:rect r="r" b="b" t="t" l="l"/>
            <a:pathLst>
              <a:path h="2366365" w="2327912">
                <a:moveTo>
                  <a:pt x="0" y="0"/>
                </a:moveTo>
                <a:lnTo>
                  <a:pt x="2327912" y="0"/>
                </a:lnTo>
                <a:lnTo>
                  <a:pt x="2327912" y="2366366"/>
                </a:lnTo>
                <a:lnTo>
                  <a:pt x="0" y="2366366"/>
                </a:lnTo>
                <a:lnTo>
                  <a:pt x="0" y="0"/>
                </a:lnTo>
                <a:close/>
              </a:path>
            </a:pathLst>
          </a:custGeom>
          <a:blipFill>
            <a:blip r:embed="rId3"/>
            <a:stretch>
              <a:fillRect l="0" t="0" r="0" b="0"/>
            </a:stretch>
          </a:blipFill>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2922482" y="2457215"/>
            <a:ext cx="12615012" cy="7364013"/>
          </a:xfrm>
          <a:custGeom>
            <a:avLst/>
            <a:gdLst/>
            <a:ahLst/>
            <a:cxnLst/>
            <a:rect r="r" b="b" t="t" l="l"/>
            <a:pathLst>
              <a:path h="7364013" w="12615012">
                <a:moveTo>
                  <a:pt x="0" y="0"/>
                </a:moveTo>
                <a:lnTo>
                  <a:pt x="12615012" y="0"/>
                </a:lnTo>
                <a:lnTo>
                  <a:pt x="12615012" y="7364013"/>
                </a:lnTo>
                <a:lnTo>
                  <a:pt x="0" y="7364013"/>
                </a:lnTo>
                <a:lnTo>
                  <a:pt x="0" y="0"/>
                </a:lnTo>
                <a:close/>
              </a:path>
            </a:pathLst>
          </a:custGeom>
          <a:blipFill>
            <a:blip r:embed="rId2"/>
            <a:stretch>
              <a:fillRect l="0" t="0" r="0" b="0"/>
            </a:stretch>
          </a:blipFill>
        </p:spPr>
      </p:sp>
      <p:sp>
        <p:nvSpPr>
          <p:cNvPr name="Freeform 6" id="6"/>
          <p:cNvSpPr/>
          <p:nvPr/>
        </p:nvSpPr>
        <p:spPr>
          <a:xfrm flipH="false" flipV="false" rot="-685292">
            <a:off x="653660" y="2862360"/>
            <a:ext cx="4305196" cy="2879100"/>
          </a:xfrm>
          <a:custGeom>
            <a:avLst/>
            <a:gdLst/>
            <a:ahLst/>
            <a:cxnLst/>
            <a:rect r="r" b="b" t="t" l="l"/>
            <a:pathLst>
              <a:path h="2879100" w="4305196">
                <a:moveTo>
                  <a:pt x="0" y="0"/>
                </a:moveTo>
                <a:lnTo>
                  <a:pt x="4305195" y="0"/>
                </a:lnTo>
                <a:lnTo>
                  <a:pt x="4305195" y="2879099"/>
                </a:lnTo>
                <a:lnTo>
                  <a:pt x="0" y="287909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33</a:t>
            </a:r>
          </a:p>
        </p:txBody>
      </p:sp>
      <p:sp>
        <p:nvSpPr>
          <p:cNvPr name="TextBox 8" id="8"/>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Charter school handbook</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FFD145"/>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0C173C"/>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5924016" y="2432344"/>
            <a:ext cx="11335284" cy="7254582"/>
          </a:xfrm>
          <a:custGeom>
            <a:avLst/>
            <a:gdLst/>
            <a:ahLst/>
            <a:cxnLst/>
            <a:rect r="r" b="b" t="t" l="l"/>
            <a:pathLst>
              <a:path h="7254582" w="11335284">
                <a:moveTo>
                  <a:pt x="0" y="0"/>
                </a:moveTo>
                <a:lnTo>
                  <a:pt x="11335284" y="0"/>
                </a:lnTo>
                <a:lnTo>
                  <a:pt x="11335284" y="7254581"/>
                </a:lnTo>
                <a:lnTo>
                  <a:pt x="0" y="7254581"/>
                </a:lnTo>
                <a:lnTo>
                  <a:pt x="0" y="0"/>
                </a:lnTo>
                <a:close/>
              </a:path>
            </a:pathLst>
          </a:custGeom>
          <a:blipFill>
            <a:blip r:embed="rId2"/>
            <a:stretch>
              <a:fillRect l="0" t="0" r="0" b="0"/>
            </a:stretch>
          </a:blipFill>
        </p:spPr>
      </p:sp>
      <p:sp>
        <p:nvSpPr>
          <p:cNvPr name="Freeform 6" id="6"/>
          <p:cNvSpPr/>
          <p:nvPr/>
        </p:nvSpPr>
        <p:spPr>
          <a:xfrm flipH="false" flipV="false" rot="-637736">
            <a:off x="300607" y="2566646"/>
            <a:ext cx="4180837" cy="1196765"/>
          </a:xfrm>
          <a:custGeom>
            <a:avLst/>
            <a:gdLst/>
            <a:ahLst/>
            <a:cxnLst/>
            <a:rect r="r" b="b" t="t" l="l"/>
            <a:pathLst>
              <a:path h="1196765" w="4180837">
                <a:moveTo>
                  <a:pt x="0" y="0"/>
                </a:moveTo>
                <a:lnTo>
                  <a:pt x="4180837" y="0"/>
                </a:lnTo>
                <a:lnTo>
                  <a:pt x="4180837" y="1196765"/>
                </a:lnTo>
                <a:lnTo>
                  <a:pt x="0" y="11967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7" id="7"/>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34</a:t>
            </a:r>
          </a:p>
        </p:txBody>
      </p:sp>
      <p:sp>
        <p:nvSpPr>
          <p:cNvPr name="TextBox 8" id="8"/>
          <p:cNvSpPr txBox="true"/>
          <p:nvPr/>
        </p:nvSpPr>
        <p:spPr>
          <a:xfrm rot="0">
            <a:off x="411220" y="451069"/>
            <a:ext cx="17637535" cy="1106178"/>
          </a:xfrm>
          <a:prstGeom prst="rect">
            <a:avLst/>
          </a:prstGeom>
        </p:spPr>
        <p:txBody>
          <a:bodyPr anchor="t" rtlCol="false" tIns="0" lIns="0" bIns="0" rIns="0">
            <a:spAutoFit/>
          </a:bodyPr>
          <a:lstStyle/>
          <a:p>
            <a:pPr algn="ctr" marL="0" indent="0" lvl="0">
              <a:lnSpc>
                <a:spcPts val="8300"/>
              </a:lnSpc>
            </a:pPr>
            <a:r>
              <a:rPr lang="en-US" sz="8300">
                <a:solidFill>
                  <a:srgbClr val="FFD145"/>
                </a:solidFill>
                <a:latin typeface="Gagalin"/>
                <a:ea typeface="Gagalin"/>
                <a:cs typeface="Gagalin"/>
                <a:sym typeface="Gagalin"/>
              </a:rPr>
              <a:t>Charter school handbook</a:t>
            </a:r>
          </a:p>
        </p:txBody>
      </p:sp>
      <p:sp>
        <p:nvSpPr>
          <p:cNvPr name="TextBox 9" id="9"/>
          <p:cNvSpPr txBox="true"/>
          <p:nvPr/>
        </p:nvSpPr>
        <p:spPr>
          <a:xfrm rot="0">
            <a:off x="411220" y="4220611"/>
            <a:ext cx="4395583" cy="737348"/>
          </a:xfrm>
          <a:prstGeom prst="rect">
            <a:avLst/>
          </a:prstGeom>
        </p:spPr>
        <p:txBody>
          <a:bodyPr anchor="t" rtlCol="false" tIns="0" lIns="0" bIns="0" rIns="0">
            <a:spAutoFit/>
          </a:bodyPr>
          <a:lstStyle/>
          <a:p>
            <a:pPr algn="ctr">
              <a:lnSpc>
                <a:spcPts val="2836"/>
              </a:lnSpc>
            </a:pPr>
            <a:r>
              <a:rPr lang="en-US" sz="2026">
                <a:solidFill>
                  <a:srgbClr val="000000"/>
                </a:solidFill>
                <a:latin typeface="Calibri (MS) Light"/>
                <a:ea typeface="Calibri (MS) Light"/>
                <a:cs typeface="Calibri (MS) Light"/>
                <a:sym typeface="Calibri (MS) Light"/>
              </a:rPr>
              <a:t>USE ONLINE VERSION FOR CURRENT, MOST UP-TO-DATE INFORMATION!</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0C173C"/>
        </a:solidFill>
      </p:bgPr>
    </p:bg>
    <p:spTree>
      <p:nvGrpSpPr>
        <p:cNvPr id="1" name=""/>
        <p:cNvGrpSpPr/>
        <p:nvPr/>
      </p:nvGrpSpPr>
      <p:grpSpPr>
        <a:xfrm>
          <a:off x="0" y="0"/>
          <a:ext cx="0" cy="0"/>
          <a:chOff x="0" y="0"/>
          <a:chExt cx="0" cy="0"/>
        </a:xfrm>
      </p:grpSpPr>
      <p:grpSp>
        <p:nvGrpSpPr>
          <p:cNvPr name="Group 2" id="2"/>
          <p:cNvGrpSpPr/>
          <p:nvPr/>
        </p:nvGrpSpPr>
        <p:grpSpPr>
          <a:xfrm rot="0">
            <a:off x="11894641" y="2639251"/>
            <a:ext cx="5569443" cy="6713861"/>
            <a:chOff x="0" y="0"/>
            <a:chExt cx="1057652" cy="1274980"/>
          </a:xfrm>
        </p:grpSpPr>
        <p:sp>
          <p:nvSpPr>
            <p:cNvPr name="Freeform 3" id="3"/>
            <p:cNvSpPr/>
            <p:nvPr/>
          </p:nvSpPr>
          <p:spPr>
            <a:xfrm flipH="false" flipV="false" rot="0">
              <a:off x="0" y="0"/>
              <a:ext cx="1057652" cy="1274980"/>
            </a:xfrm>
            <a:custGeom>
              <a:avLst/>
              <a:gdLst/>
              <a:ahLst/>
              <a:cxnLst/>
              <a:rect r="r" b="b" t="t" l="l"/>
              <a:pathLst>
                <a:path h="1274980" w="1057652">
                  <a:moveTo>
                    <a:pt x="0" y="0"/>
                  </a:moveTo>
                  <a:lnTo>
                    <a:pt x="1057652" y="0"/>
                  </a:lnTo>
                  <a:lnTo>
                    <a:pt x="1057652" y="1274980"/>
                  </a:lnTo>
                  <a:lnTo>
                    <a:pt x="0" y="1274980"/>
                  </a:lnTo>
                  <a:close/>
                </a:path>
              </a:pathLst>
            </a:custGeom>
            <a:blipFill>
              <a:blip r:embed="rId3"/>
              <a:stretch>
                <a:fillRect l="-55512" t="0" r="-55512" b="0"/>
              </a:stretch>
            </a:blipFill>
          </p:spPr>
        </p:sp>
      </p:grpSp>
      <p:grpSp>
        <p:nvGrpSpPr>
          <p:cNvPr name="Group 4" id="4"/>
          <p:cNvGrpSpPr/>
          <p:nvPr/>
        </p:nvGrpSpPr>
        <p:grpSpPr>
          <a:xfrm rot="0">
            <a:off x="0" y="0"/>
            <a:ext cx="18288000" cy="2011570"/>
            <a:chOff x="0" y="0"/>
            <a:chExt cx="4816593" cy="529796"/>
          </a:xfrm>
        </p:grpSpPr>
        <p:sp>
          <p:nvSpPr>
            <p:cNvPr name="Freeform 5" id="5"/>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FFD145"/>
            </a:solidFill>
          </p:spPr>
        </p:sp>
        <p:sp>
          <p:nvSpPr>
            <p:cNvPr name="TextBox 6" id="6"/>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TextBox 7" id="7"/>
          <p:cNvSpPr txBox="true"/>
          <p:nvPr/>
        </p:nvSpPr>
        <p:spPr>
          <a:xfrm rot="0">
            <a:off x="0" y="468630"/>
            <a:ext cx="18288000" cy="1291590"/>
          </a:xfrm>
          <a:prstGeom prst="rect">
            <a:avLst/>
          </a:prstGeom>
        </p:spPr>
        <p:txBody>
          <a:bodyPr anchor="t" rtlCol="false" tIns="0" lIns="0" bIns="0" rIns="0">
            <a:spAutoFit/>
          </a:bodyPr>
          <a:lstStyle/>
          <a:p>
            <a:pPr algn="ctr" marL="0" indent="0" lvl="0">
              <a:lnSpc>
                <a:spcPts val="9600"/>
              </a:lnSpc>
            </a:pPr>
            <a:r>
              <a:rPr lang="en-US" sz="9600">
                <a:solidFill>
                  <a:srgbClr val="0C173C"/>
                </a:solidFill>
                <a:latin typeface="Gagalin"/>
                <a:ea typeface="Gagalin"/>
                <a:cs typeface="Gagalin"/>
                <a:sym typeface="Gagalin"/>
              </a:rPr>
              <a:t>School Hardening Grant</a:t>
            </a:r>
          </a:p>
        </p:txBody>
      </p:sp>
      <p:sp>
        <p:nvSpPr>
          <p:cNvPr name="TextBox 8" id="8"/>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35</a:t>
            </a:r>
          </a:p>
        </p:txBody>
      </p:sp>
      <p:sp>
        <p:nvSpPr>
          <p:cNvPr name="TextBox 9" id="9"/>
          <p:cNvSpPr txBox="true"/>
          <p:nvPr/>
        </p:nvSpPr>
        <p:spPr>
          <a:xfrm rot="0">
            <a:off x="442454" y="2256757"/>
            <a:ext cx="9460832" cy="2157984"/>
          </a:xfrm>
          <a:prstGeom prst="rect">
            <a:avLst/>
          </a:prstGeom>
        </p:spPr>
        <p:txBody>
          <a:bodyPr anchor="t" rtlCol="false" tIns="0" lIns="0" bIns="0" rIns="0">
            <a:spAutoFit/>
          </a:bodyPr>
          <a:lstStyle/>
          <a:p>
            <a:pPr algn="l">
              <a:lnSpc>
                <a:spcPts val="3471"/>
              </a:lnSpc>
            </a:pPr>
            <a:r>
              <a:rPr lang="en-US" sz="2799" b="true">
                <a:solidFill>
                  <a:srgbClr val="FFD145"/>
                </a:solidFill>
                <a:latin typeface="Inter Bold"/>
                <a:ea typeface="Inter Bold"/>
                <a:cs typeface="Inter Bold"/>
                <a:sym typeface="Inter Bold"/>
              </a:rPr>
              <a:t>Grant 3289</a:t>
            </a:r>
            <a:r>
              <a:rPr lang="en-US" sz="2799">
                <a:solidFill>
                  <a:srgbClr val="FFD145"/>
                </a:solidFill>
                <a:latin typeface="Inter"/>
                <a:ea typeface="Inter"/>
                <a:cs typeface="Inter"/>
                <a:sym typeface="Inter"/>
              </a:rPr>
              <a:t>:</a:t>
            </a:r>
          </a:p>
          <a:p>
            <a:pPr algn="l">
              <a:lnSpc>
                <a:spcPts val="3471"/>
              </a:lnSpc>
            </a:pPr>
          </a:p>
          <a:p>
            <a:pPr algn="l" marL="604516" indent="-302258" lvl="1">
              <a:lnSpc>
                <a:spcPts val="3471"/>
              </a:lnSpc>
              <a:buFont typeface="Arial"/>
              <a:buChar char="•"/>
            </a:pPr>
            <a:r>
              <a:rPr lang="en-US" sz="2799">
                <a:solidFill>
                  <a:srgbClr val="FFD145"/>
                </a:solidFill>
                <a:latin typeface="Inter"/>
                <a:ea typeface="Inter"/>
                <a:cs typeface="Inter"/>
                <a:sym typeface="Inter"/>
              </a:rPr>
              <a:t>Must reimburse before the Thanksgiving Holidays (due by November 22) </a:t>
            </a:r>
          </a:p>
          <a:p>
            <a:pPr algn="l" marL="561337" indent="-280669" lvl="1">
              <a:lnSpc>
                <a:spcPts val="3223"/>
              </a:lnSpc>
              <a:buFont typeface="Arial"/>
              <a:buChar char="•"/>
            </a:pPr>
            <a:r>
              <a:rPr lang="en-US" sz="2599">
                <a:solidFill>
                  <a:srgbClr val="FFD145"/>
                </a:solidFill>
                <a:latin typeface="Inter"/>
                <a:ea typeface="Inter"/>
                <a:cs typeface="Inter"/>
                <a:sym typeface="Inter"/>
              </a:rPr>
              <a:t>Program Period from July 1</a:t>
            </a:r>
            <a:r>
              <a:rPr lang="en-US" sz="2599">
                <a:solidFill>
                  <a:srgbClr val="FFD145"/>
                </a:solidFill>
                <a:latin typeface="Inter"/>
                <a:ea typeface="Inter"/>
                <a:cs typeface="Inter"/>
                <a:sym typeface="Inter"/>
              </a:rPr>
              <a:t>st</a:t>
            </a:r>
            <a:r>
              <a:rPr lang="en-US" sz="2599">
                <a:solidFill>
                  <a:srgbClr val="FFD145"/>
                </a:solidFill>
                <a:latin typeface="Inter"/>
                <a:ea typeface="Inter"/>
                <a:cs typeface="Inter"/>
                <a:sym typeface="Inter"/>
              </a:rPr>
              <a:t> 2023 to January 31</a:t>
            </a:r>
            <a:r>
              <a:rPr lang="en-US" sz="2599">
                <a:solidFill>
                  <a:srgbClr val="FFD145"/>
                </a:solidFill>
                <a:latin typeface="Inter"/>
                <a:ea typeface="Inter"/>
                <a:cs typeface="Inter"/>
                <a:sym typeface="Inter"/>
              </a:rPr>
              <a:t>st</a:t>
            </a:r>
            <a:r>
              <a:rPr lang="en-US" sz="2599">
                <a:solidFill>
                  <a:srgbClr val="FFD145"/>
                </a:solidFill>
                <a:latin typeface="Inter"/>
                <a:ea typeface="Inter"/>
                <a:cs typeface="Inter"/>
                <a:sym typeface="Inter"/>
              </a:rPr>
              <a:t> 2026   </a:t>
            </a:r>
          </a:p>
        </p:txBody>
      </p:sp>
      <p:sp>
        <p:nvSpPr>
          <p:cNvPr name="TextBox 10" id="10"/>
          <p:cNvSpPr txBox="true"/>
          <p:nvPr/>
        </p:nvSpPr>
        <p:spPr>
          <a:xfrm rot="0">
            <a:off x="442454" y="4907664"/>
            <a:ext cx="9460832" cy="2157984"/>
          </a:xfrm>
          <a:prstGeom prst="rect">
            <a:avLst/>
          </a:prstGeom>
        </p:spPr>
        <p:txBody>
          <a:bodyPr anchor="t" rtlCol="false" tIns="0" lIns="0" bIns="0" rIns="0">
            <a:spAutoFit/>
          </a:bodyPr>
          <a:lstStyle/>
          <a:p>
            <a:pPr algn="l">
              <a:lnSpc>
                <a:spcPts val="3471"/>
              </a:lnSpc>
            </a:pPr>
            <a:r>
              <a:rPr lang="en-US" sz="2799" b="true">
                <a:solidFill>
                  <a:srgbClr val="FFD145"/>
                </a:solidFill>
                <a:latin typeface="Inter Bold"/>
                <a:ea typeface="Inter Bold"/>
                <a:cs typeface="Inter Bold"/>
                <a:sym typeface="Inter Bold"/>
              </a:rPr>
              <a:t>Grant 3288:</a:t>
            </a:r>
          </a:p>
          <a:p>
            <a:pPr algn="l">
              <a:lnSpc>
                <a:spcPts val="3471"/>
              </a:lnSpc>
            </a:pPr>
          </a:p>
          <a:p>
            <a:pPr algn="l" marL="604516" indent="-302258" lvl="1">
              <a:lnSpc>
                <a:spcPts val="3471"/>
              </a:lnSpc>
              <a:buFont typeface="Arial"/>
              <a:buChar char="•"/>
            </a:pPr>
            <a:r>
              <a:rPr lang="en-US" sz="2799">
                <a:solidFill>
                  <a:srgbClr val="FFD145"/>
                </a:solidFill>
                <a:latin typeface="Inter"/>
                <a:ea typeface="Inter"/>
                <a:cs typeface="Inter"/>
                <a:sym typeface="Inter"/>
              </a:rPr>
              <a:t>Awarded recently</a:t>
            </a:r>
          </a:p>
          <a:p>
            <a:pPr algn="l" marL="604516" indent="-302258" lvl="1">
              <a:lnSpc>
                <a:spcPts val="3471"/>
              </a:lnSpc>
              <a:buFont typeface="Arial"/>
              <a:buChar char="•"/>
            </a:pPr>
            <a:r>
              <a:rPr lang="en-US" sz="2799">
                <a:solidFill>
                  <a:srgbClr val="FFD145"/>
                </a:solidFill>
                <a:latin typeface="Inter"/>
                <a:ea typeface="Inter"/>
                <a:cs typeface="Inter"/>
                <a:sym typeface="Inter"/>
              </a:rPr>
              <a:t>May begin reimbursements January 2026</a:t>
            </a:r>
          </a:p>
          <a:p>
            <a:pPr algn="l" marL="561337" indent="-280669" lvl="1">
              <a:lnSpc>
                <a:spcPts val="3223"/>
              </a:lnSpc>
              <a:buFont typeface="Arial"/>
              <a:buChar char="•"/>
            </a:pPr>
            <a:r>
              <a:rPr lang="en-US" sz="2599">
                <a:solidFill>
                  <a:srgbClr val="FFD145"/>
                </a:solidFill>
                <a:latin typeface="Inter"/>
                <a:ea typeface="Inter"/>
                <a:cs typeface="Inter"/>
                <a:sym typeface="Inter"/>
              </a:rPr>
              <a:t>Program Period from July 1</a:t>
            </a:r>
            <a:r>
              <a:rPr lang="en-US" sz="2599">
                <a:solidFill>
                  <a:srgbClr val="FFD145"/>
                </a:solidFill>
                <a:latin typeface="Inter"/>
                <a:ea typeface="Inter"/>
                <a:cs typeface="Inter"/>
                <a:sym typeface="Inter"/>
              </a:rPr>
              <a:t>st</a:t>
            </a:r>
            <a:r>
              <a:rPr lang="en-US" sz="2599">
                <a:solidFill>
                  <a:srgbClr val="FFD145"/>
                </a:solidFill>
                <a:latin typeface="Inter"/>
                <a:ea typeface="Inter"/>
                <a:cs typeface="Inter"/>
                <a:sym typeface="Inter"/>
              </a:rPr>
              <a:t> 2024 to January 31</a:t>
            </a:r>
            <a:r>
              <a:rPr lang="en-US" sz="2599">
                <a:solidFill>
                  <a:srgbClr val="FFD145"/>
                </a:solidFill>
                <a:latin typeface="Inter"/>
                <a:ea typeface="Inter"/>
                <a:cs typeface="Inter"/>
                <a:sym typeface="Inter"/>
              </a:rPr>
              <a:t>st</a:t>
            </a:r>
            <a:r>
              <a:rPr lang="en-US" sz="2599">
                <a:solidFill>
                  <a:srgbClr val="FFD145"/>
                </a:solidFill>
                <a:latin typeface="Inter"/>
                <a:ea typeface="Inter"/>
                <a:cs typeface="Inter"/>
                <a:sym typeface="Inter"/>
              </a:rPr>
              <a:t> 2027</a:t>
            </a:r>
          </a:p>
        </p:txBody>
      </p:sp>
      <p:sp>
        <p:nvSpPr>
          <p:cNvPr name="TextBox 11" id="11"/>
          <p:cNvSpPr txBox="true"/>
          <p:nvPr/>
        </p:nvSpPr>
        <p:spPr>
          <a:xfrm rot="0">
            <a:off x="442454" y="7394639"/>
            <a:ext cx="9460832" cy="2119884"/>
          </a:xfrm>
          <a:prstGeom prst="rect">
            <a:avLst/>
          </a:prstGeom>
        </p:spPr>
        <p:txBody>
          <a:bodyPr anchor="t" rtlCol="false" tIns="0" lIns="0" bIns="0" rIns="0">
            <a:spAutoFit/>
          </a:bodyPr>
          <a:lstStyle/>
          <a:p>
            <a:pPr algn="l">
              <a:lnSpc>
                <a:spcPts val="3471"/>
              </a:lnSpc>
            </a:pPr>
            <a:r>
              <a:rPr lang="en-US" sz="2799" b="true">
                <a:solidFill>
                  <a:srgbClr val="FFD145"/>
                </a:solidFill>
                <a:latin typeface="Inter Bold"/>
                <a:ea typeface="Inter Bold"/>
                <a:cs typeface="Inter Bold"/>
                <a:sym typeface="Inter Bold"/>
              </a:rPr>
              <a:t>Grant 3287</a:t>
            </a:r>
            <a:r>
              <a:rPr lang="en-US" sz="2799">
                <a:solidFill>
                  <a:srgbClr val="FFD145"/>
                </a:solidFill>
                <a:latin typeface="Inter"/>
                <a:ea typeface="Inter"/>
                <a:cs typeface="Inter"/>
                <a:sym typeface="Inter"/>
              </a:rPr>
              <a:t>:</a:t>
            </a:r>
          </a:p>
          <a:p>
            <a:pPr algn="l">
              <a:lnSpc>
                <a:spcPts val="3471"/>
              </a:lnSpc>
            </a:pPr>
          </a:p>
          <a:p>
            <a:pPr algn="l" marL="604516" indent="-302258" lvl="1">
              <a:lnSpc>
                <a:spcPts val="3471"/>
              </a:lnSpc>
              <a:buFont typeface="Arial"/>
              <a:buChar char="•"/>
            </a:pPr>
            <a:r>
              <a:rPr lang="en-US" sz="2799">
                <a:solidFill>
                  <a:srgbClr val="FFD145"/>
                </a:solidFill>
                <a:latin typeface="Inter"/>
                <a:ea typeface="Inter"/>
                <a:cs typeface="Inter"/>
                <a:sym typeface="Inter"/>
              </a:rPr>
              <a:t>RFA to be released soon </a:t>
            </a:r>
          </a:p>
          <a:p>
            <a:pPr algn="l" marL="561337" indent="-280669" lvl="1">
              <a:lnSpc>
                <a:spcPts val="3223"/>
              </a:lnSpc>
              <a:buFont typeface="Arial"/>
              <a:buChar char="•"/>
            </a:pPr>
            <a:r>
              <a:rPr lang="en-US" sz="2599">
                <a:solidFill>
                  <a:srgbClr val="FFD145"/>
                </a:solidFill>
                <a:latin typeface="Inter"/>
                <a:ea typeface="Inter"/>
                <a:cs typeface="Inter"/>
                <a:sym typeface="Inter"/>
              </a:rPr>
              <a:t>Intent to apply will be sent out in December </a:t>
            </a:r>
          </a:p>
          <a:p>
            <a:pPr algn="l" marL="561337" indent="-280669" lvl="1">
              <a:lnSpc>
                <a:spcPts val="3223"/>
              </a:lnSpc>
              <a:buFont typeface="Arial"/>
              <a:buChar char="•"/>
            </a:pPr>
            <a:r>
              <a:rPr lang="en-US" sz="2599">
                <a:solidFill>
                  <a:srgbClr val="FFD145"/>
                </a:solidFill>
                <a:latin typeface="Inter"/>
                <a:ea typeface="Inter"/>
                <a:cs typeface="Inter"/>
                <a:sym typeface="Inter"/>
              </a:rPr>
              <a:t>Program Period from July 1</a:t>
            </a:r>
            <a:r>
              <a:rPr lang="en-US" sz="2599">
                <a:solidFill>
                  <a:srgbClr val="FFD145"/>
                </a:solidFill>
                <a:latin typeface="Inter"/>
                <a:ea typeface="Inter"/>
                <a:cs typeface="Inter"/>
                <a:sym typeface="Inter"/>
              </a:rPr>
              <a:t>st</a:t>
            </a:r>
            <a:r>
              <a:rPr lang="en-US" sz="2599">
                <a:solidFill>
                  <a:srgbClr val="FFD145"/>
                </a:solidFill>
                <a:latin typeface="Inter"/>
                <a:ea typeface="Inter"/>
                <a:cs typeface="Inter"/>
                <a:sym typeface="Inter"/>
              </a:rPr>
              <a:t> 2025 to January 31</a:t>
            </a:r>
            <a:r>
              <a:rPr lang="en-US" sz="2599">
                <a:solidFill>
                  <a:srgbClr val="FFD145"/>
                </a:solidFill>
                <a:latin typeface="Inter"/>
                <a:ea typeface="Inter"/>
                <a:cs typeface="Inter"/>
                <a:sym typeface="Inter"/>
              </a:rPr>
              <a:t>st</a:t>
            </a:r>
            <a:r>
              <a:rPr lang="en-US" sz="2599">
                <a:solidFill>
                  <a:srgbClr val="FFD145"/>
                </a:solidFill>
                <a:latin typeface="Inter"/>
                <a:ea typeface="Inter"/>
                <a:cs typeface="Inter"/>
                <a:sym typeface="Inter"/>
              </a:rPr>
              <a:t> 2028  </a:t>
            </a:r>
          </a:p>
        </p:txBody>
      </p:sp>
    </p:spTree>
  </p:cSld>
  <p:clrMapOvr>
    <a:masterClrMapping/>
  </p:clrMapOvr>
</p:sld>
</file>

<file path=ppt/slides/slide36.xml><?xml version="1.0" encoding="utf-8"?>
<p:sld xmlns:p="http://schemas.openxmlformats.org/presentationml/2006/main" xmlns:a="http://schemas.openxmlformats.org/drawingml/2006/main">
  <p:cSld>
    <p:bg>
      <p:bgPr>
        <a:solidFill>
          <a:srgbClr val="FFD145"/>
        </a:solidFill>
      </p:bgPr>
    </p:bg>
    <p:spTree>
      <p:nvGrpSpPr>
        <p:cNvPr id="1" name=""/>
        <p:cNvGrpSpPr/>
        <p:nvPr/>
      </p:nvGrpSpPr>
      <p:grpSpPr>
        <a:xfrm>
          <a:off x="0" y="0"/>
          <a:ext cx="0" cy="0"/>
          <a:chOff x="0" y="0"/>
          <a:chExt cx="0" cy="0"/>
        </a:xfrm>
      </p:grpSpPr>
      <p:sp>
        <p:nvSpPr>
          <p:cNvPr name="TextBox 2" id="2"/>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36</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C173C"/>
        </a:solidFill>
      </p:bgPr>
    </p:bg>
    <p:spTree>
      <p:nvGrpSpPr>
        <p:cNvPr id="1" name=""/>
        <p:cNvGrpSpPr/>
        <p:nvPr/>
      </p:nvGrpSpPr>
      <p:grpSpPr>
        <a:xfrm>
          <a:off x="0" y="0"/>
          <a:ext cx="0" cy="0"/>
          <a:chOff x="0" y="0"/>
          <a:chExt cx="0" cy="0"/>
        </a:xfrm>
      </p:grpSpPr>
      <p:sp>
        <p:nvSpPr>
          <p:cNvPr name="TextBox 2" id="2"/>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4</a:t>
            </a:r>
          </a:p>
        </p:txBody>
      </p:sp>
      <p:sp>
        <p:nvSpPr>
          <p:cNvPr name="TextBox 3" id="3"/>
          <p:cNvSpPr txBox="true"/>
          <p:nvPr/>
        </p:nvSpPr>
        <p:spPr>
          <a:xfrm rot="0">
            <a:off x="1028700" y="1190625"/>
            <a:ext cx="9510972" cy="2374268"/>
          </a:xfrm>
          <a:prstGeom prst="rect">
            <a:avLst/>
          </a:prstGeom>
        </p:spPr>
        <p:txBody>
          <a:bodyPr anchor="t" rtlCol="false" tIns="0" lIns="0" bIns="0" rIns="0">
            <a:spAutoFit/>
          </a:bodyPr>
          <a:lstStyle/>
          <a:p>
            <a:pPr algn="l">
              <a:lnSpc>
                <a:spcPts val="9100"/>
              </a:lnSpc>
            </a:pPr>
            <a:r>
              <a:rPr lang="en-US" sz="9100">
                <a:solidFill>
                  <a:srgbClr val="FFD145"/>
                </a:solidFill>
                <a:latin typeface="Gagalin"/>
                <a:ea typeface="Gagalin"/>
                <a:cs typeface="Gagalin"/>
                <a:sym typeface="Gagalin"/>
              </a:rPr>
              <a:t>Special Projects</a:t>
            </a:r>
          </a:p>
          <a:p>
            <a:pPr algn="l" marL="0" indent="0" lvl="0">
              <a:lnSpc>
                <a:spcPts val="9100"/>
              </a:lnSpc>
            </a:pPr>
            <a:r>
              <a:rPr lang="en-US" sz="9100">
                <a:solidFill>
                  <a:srgbClr val="FFD145"/>
                </a:solidFill>
                <a:latin typeface="Gagalin"/>
                <a:ea typeface="Gagalin"/>
                <a:cs typeface="Gagalin"/>
                <a:sym typeface="Gagalin"/>
              </a:rPr>
              <a:t>updates</a:t>
            </a:r>
          </a:p>
        </p:txBody>
      </p:sp>
      <p:sp>
        <p:nvSpPr>
          <p:cNvPr name="AutoShape 4" id="4"/>
          <p:cNvSpPr/>
          <p:nvPr/>
        </p:nvSpPr>
        <p:spPr>
          <a:xfrm flipV="true">
            <a:off x="1028700" y="3564893"/>
            <a:ext cx="9088823" cy="14287"/>
          </a:xfrm>
          <a:prstGeom prst="line">
            <a:avLst/>
          </a:prstGeom>
          <a:ln cap="flat" w="28575">
            <a:solidFill>
              <a:srgbClr val="FFD145"/>
            </a:solidFill>
            <a:prstDash val="solid"/>
            <a:headEnd type="none" len="sm" w="sm"/>
            <a:tailEnd type="none" len="sm" w="sm"/>
          </a:ln>
        </p:spPr>
      </p:sp>
      <p:grpSp>
        <p:nvGrpSpPr>
          <p:cNvPr name="Group 5" id="5"/>
          <p:cNvGrpSpPr/>
          <p:nvPr/>
        </p:nvGrpSpPr>
        <p:grpSpPr>
          <a:xfrm rot="0">
            <a:off x="10432484" y="1028700"/>
            <a:ext cx="6826816" cy="8229600"/>
            <a:chOff x="0" y="0"/>
            <a:chExt cx="1057652" cy="1274980"/>
          </a:xfrm>
        </p:grpSpPr>
        <p:sp>
          <p:nvSpPr>
            <p:cNvPr name="Freeform 6" id="6"/>
            <p:cNvSpPr/>
            <p:nvPr/>
          </p:nvSpPr>
          <p:spPr>
            <a:xfrm flipH="false" flipV="false" rot="0">
              <a:off x="0" y="0"/>
              <a:ext cx="1057652" cy="1274980"/>
            </a:xfrm>
            <a:custGeom>
              <a:avLst/>
              <a:gdLst/>
              <a:ahLst/>
              <a:cxnLst/>
              <a:rect r="r" b="b" t="t" l="l"/>
              <a:pathLst>
                <a:path h="1274980" w="1057652">
                  <a:moveTo>
                    <a:pt x="0" y="0"/>
                  </a:moveTo>
                  <a:lnTo>
                    <a:pt x="1057652" y="0"/>
                  </a:lnTo>
                  <a:lnTo>
                    <a:pt x="1057652" y="1274980"/>
                  </a:lnTo>
                  <a:lnTo>
                    <a:pt x="0" y="1274980"/>
                  </a:lnTo>
                  <a:close/>
                </a:path>
              </a:pathLst>
            </a:custGeom>
            <a:blipFill>
              <a:blip r:embed="rId2"/>
              <a:stretch>
                <a:fillRect l="-705" t="0" r="-705"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C173C"/>
        </a:solidFill>
      </p:bgPr>
    </p:bg>
    <p:spTree>
      <p:nvGrpSpPr>
        <p:cNvPr id="1" name=""/>
        <p:cNvGrpSpPr/>
        <p:nvPr/>
      </p:nvGrpSpPr>
      <p:grpSpPr>
        <a:xfrm>
          <a:off x="0" y="0"/>
          <a:ext cx="0" cy="0"/>
          <a:chOff x="0" y="0"/>
          <a:chExt cx="0" cy="0"/>
        </a:xfrm>
      </p:grpSpPr>
      <p:grpSp>
        <p:nvGrpSpPr>
          <p:cNvPr name="Group 2" id="2"/>
          <p:cNvGrpSpPr/>
          <p:nvPr/>
        </p:nvGrpSpPr>
        <p:grpSpPr>
          <a:xfrm rot="0">
            <a:off x="1028700" y="5143500"/>
            <a:ext cx="4208708" cy="2064802"/>
            <a:chOff x="0" y="0"/>
            <a:chExt cx="1108466" cy="543816"/>
          </a:xfrm>
        </p:grpSpPr>
        <p:sp>
          <p:nvSpPr>
            <p:cNvPr name="Freeform 3" id="3"/>
            <p:cNvSpPr/>
            <p:nvPr/>
          </p:nvSpPr>
          <p:spPr>
            <a:xfrm flipH="false" flipV="false" rot="0">
              <a:off x="0" y="0"/>
              <a:ext cx="1108466" cy="543816"/>
            </a:xfrm>
            <a:custGeom>
              <a:avLst/>
              <a:gdLst/>
              <a:ahLst/>
              <a:cxnLst/>
              <a:rect r="r" b="b" t="t" l="l"/>
              <a:pathLst>
                <a:path h="543816" w="1108466">
                  <a:moveTo>
                    <a:pt x="0" y="0"/>
                  </a:moveTo>
                  <a:lnTo>
                    <a:pt x="1108466" y="0"/>
                  </a:lnTo>
                  <a:lnTo>
                    <a:pt x="1108466" y="543816"/>
                  </a:lnTo>
                  <a:lnTo>
                    <a:pt x="0" y="543816"/>
                  </a:lnTo>
                  <a:close/>
                </a:path>
              </a:pathLst>
            </a:custGeom>
            <a:solidFill>
              <a:srgbClr val="F5F5EB"/>
            </a:solidFill>
            <a:ln w="28575" cap="sq">
              <a:solidFill>
                <a:srgbClr val="0B3935"/>
              </a:solidFill>
              <a:prstDash val="sysDot"/>
              <a:miter/>
            </a:ln>
          </p:spPr>
        </p:sp>
        <p:sp>
          <p:nvSpPr>
            <p:cNvPr name="TextBox 4" id="4"/>
            <p:cNvSpPr txBox="true"/>
            <p:nvPr/>
          </p:nvSpPr>
          <p:spPr>
            <a:xfrm>
              <a:off x="0" y="-38100"/>
              <a:ext cx="1108466" cy="581916"/>
            </a:xfrm>
            <a:prstGeom prst="rect">
              <a:avLst/>
            </a:prstGeom>
          </p:spPr>
          <p:txBody>
            <a:bodyPr anchor="b" rtlCol="false" tIns="50800" lIns="50800" bIns="50800" rIns="50800"/>
            <a:lstStyle/>
            <a:p>
              <a:pPr algn="ctr">
                <a:lnSpc>
                  <a:spcPts val="2520"/>
                </a:lnSpc>
              </a:pPr>
              <a:r>
                <a:rPr lang="en-US" sz="1800" b="true">
                  <a:solidFill>
                    <a:srgbClr val="0C173C"/>
                  </a:solidFill>
                  <a:latin typeface="Inter Bold"/>
                  <a:ea typeface="Inter Bold"/>
                  <a:cs typeface="Inter Bold"/>
                  <a:sym typeface="Inter Bold"/>
                </a:rPr>
                <a:t>Reasonable costs are expenses that a prudent person would consider sensible and appropriate under the circumstances.</a:t>
              </a:r>
            </a:p>
            <a:p>
              <a:pPr algn="ctr" marL="0" indent="0" lvl="0">
                <a:lnSpc>
                  <a:spcPts val="2520"/>
                </a:lnSpc>
                <a:spcBef>
                  <a:spcPct val="0"/>
                </a:spcBef>
              </a:pPr>
            </a:p>
          </p:txBody>
        </p:sp>
      </p:grpSp>
      <p:grpSp>
        <p:nvGrpSpPr>
          <p:cNvPr name="Group 5" id="5"/>
          <p:cNvGrpSpPr/>
          <p:nvPr/>
        </p:nvGrpSpPr>
        <p:grpSpPr>
          <a:xfrm rot="0">
            <a:off x="1028700" y="3024081"/>
            <a:ext cx="4208708" cy="1725294"/>
            <a:chOff x="0" y="0"/>
            <a:chExt cx="1108466" cy="454399"/>
          </a:xfrm>
        </p:grpSpPr>
        <p:sp>
          <p:nvSpPr>
            <p:cNvPr name="Freeform 6" id="6"/>
            <p:cNvSpPr/>
            <p:nvPr/>
          </p:nvSpPr>
          <p:spPr>
            <a:xfrm flipH="false" flipV="false" rot="0">
              <a:off x="0" y="0"/>
              <a:ext cx="1108466" cy="454399"/>
            </a:xfrm>
            <a:custGeom>
              <a:avLst/>
              <a:gdLst/>
              <a:ahLst/>
              <a:cxnLst/>
              <a:rect r="r" b="b" t="t" l="l"/>
              <a:pathLst>
                <a:path h="454399" w="1108466">
                  <a:moveTo>
                    <a:pt x="0" y="0"/>
                  </a:moveTo>
                  <a:lnTo>
                    <a:pt x="1108466" y="0"/>
                  </a:lnTo>
                  <a:lnTo>
                    <a:pt x="1108466" y="454399"/>
                  </a:lnTo>
                  <a:lnTo>
                    <a:pt x="0" y="454399"/>
                  </a:lnTo>
                  <a:close/>
                </a:path>
              </a:pathLst>
            </a:custGeom>
            <a:solidFill>
              <a:srgbClr val="FFD145"/>
            </a:solidFill>
            <a:ln cap="sq">
              <a:noFill/>
              <a:prstDash val="sysDot"/>
              <a:miter/>
            </a:ln>
          </p:spPr>
        </p:sp>
        <p:sp>
          <p:nvSpPr>
            <p:cNvPr name="TextBox 7" id="7"/>
            <p:cNvSpPr txBox="true"/>
            <p:nvPr/>
          </p:nvSpPr>
          <p:spPr>
            <a:xfrm>
              <a:off x="0" y="-38100"/>
              <a:ext cx="1108466" cy="492499"/>
            </a:xfrm>
            <a:prstGeom prst="rect">
              <a:avLst/>
            </a:prstGeom>
          </p:spPr>
          <p:txBody>
            <a:bodyPr anchor="ctr" rtlCol="false" tIns="50800" lIns="50800" bIns="50800" rIns="50800"/>
            <a:lstStyle/>
            <a:p>
              <a:pPr algn="ctr">
                <a:lnSpc>
                  <a:spcPts val="3079"/>
                </a:lnSpc>
              </a:pPr>
              <a:r>
                <a:rPr lang="en-US" sz="2199" b="true">
                  <a:solidFill>
                    <a:srgbClr val="0C173C"/>
                  </a:solidFill>
                  <a:latin typeface="Inter Bold"/>
                  <a:ea typeface="Inter Bold"/>
                  <a:cs typeface="Inter Bold"/>
                  <a:sym typeface="Inter Bold"/>
                </a:rPr>
                <a:t>Would an average person think this is a sensible way to spend grant funds?</a:t>
              </a:r>
            </a:p>
            <a:p>
              <a:pPr algn="ctr" marL="0" indent="0" lvl="0">
                <a:lnSpc>
                  <a:spcPts val="3079"/>
                </a:lnSpc>
                <a:spcBef>
                  <a:spcPct val="0"/>
                </a:spcBef>
              </a:pPr>
            </a:p>
          </p:txBody>
        </p:sp>
      </p:grpSp>
      <p:grpSp>
        <p:nvGrpSpPr>
          <p:cNvPr name="Group 8" id="8"/>
          <p:cNvGrpSpPr/>
          <p:nvPr/>
        </p:nvGrpSpPr>
        <p:grpSpPr>
          <a:xfrm rot="0">
            <a:off x="7143827" y="5143500"/>
            <a:ext cx="4208708" cy="2064802"/>
            <a:chOff x="0" y="0"/>
            <a:chExt cx="1108466" cy="543816"/>
          </a:xfrm>
        </p:grpSpPr>
        <p:sp>
          <p:nvSpPr>
            <p:cNvPr name="Freeform 9" id="9"/>
            <p:cNvSpPr/>
            <p:nvPr/>
          </p:nvSpPr>
          <p:spPr>
            <a:xfrm flipH="false" flipV="false" rot="0">
              <a:off x="0" y="0"/>
              <a:ext cx="1108466" cy="543816"/>
            </a:xfrm>
            <a:custGeom>
              <a:avLst/>
              <a:gdLst/>
              <a:ahLst/>
              <a:cxnLst/>
              <a:rect r="r" b="b" t="t" l="l"/>
              <a:pathLst>
                <a:path h="543816" w="1108466">
                  <a:moveTo>
                    <a:pt x="0" y="0"/>
                  </a:moveTo>
                  <a:lnTo>
                    <a:pt x="1108466" y="0"/>
                  </a:lnTo>
                  <a:lnTo>
                    <a:pt x="1108466" y="543816"/>
                  </a:lnTo>
                  <a:lnTo>
                    <a:pt x="0" y="543816"/>
                  </a:lnTo>
                  <a:close/>
                </a:path>
              </a:pathLst>
            </a:custGeom>
            <a:solidFill>
              <a:srgbClr val="F5F5EB"/>
            </a:solidFill>
            <a:ln w="28575" cap="sq">
              <a:solidFill>
                <a:srgbClr val="0B3935"/>
              </a:solidFill>
              <a:prstDash val="sysDot"/>
              <a:miter/>
            </a:ln>
          </p:spPr>
        </p:sp>
        <p:sp>
          <p:nvSpPr>
            <p:cNvPr name="TextBox 10" id="10"/>
            <p:cNvSpPr txBox="true"/>
            <p:nvPr/>
          </p:nvSpPr>
          <p:spPr>
            <a:xfrm>
              <a:off x="0" y="-38100"/>
              <a:ext cx="1108466" cy="581916"/>
            </a:xfrm>
            <a:prstGeom prst="rect">
              <a:avLst/>
            </a:prstGeom>
          </p:spPr>
          <p:txBody>
            <a:bodyPr anchor="ctr" rtlCol="false" tIns="50800" lIns="50800" bIns="50800" rIns="50800"/>
            <a:lstStyle/>
            <a:p>
              <a:pPr algn="ctr">
                <a:lnSpc>
                  <a:spcPts val="2660"/>
                </a:lnSpc>
              </a:pPr>
              <a:r>
                <a:rPr lang="en-US" sz="1900" b="true">
                  <a:solidFill>
                    <a:srgbClr val="0C173C"/>
                  </a:solidFill>
                  <a:latin typeface="Inter Bold"/>
                  <a:ea typeface="Inter Bold"/>
                  <a:cs typeface="Inter Bold"/>
                  <a:sym typeface="Inter Bold"/>
                </a:rPr>
                <a:t>For a cost to be allocable, it must have a clear connection to the grant and contribute to its objectives. </a:t>
              </a:r>
            </a:p>
            <a:p>
              <a:pPr algn="l" marL="0" indent="0" lvl="0">
                <a:lnSpc>
                  <a:spcPts val="2100"/>
                </a:lnSpc>
                <a:spcBef>
                  <a:spcPct val="0"/>
                </a:spcBef>
              </a:pPr>
            </a:p>
          </p:txBody>
        </p:sp>
      </p:grpSp>
      <p:grpSp>
        <p:nvGrpSpPr>
          <p:cNvPr name="Group 11" id="11"/>
          <p:cNvGrpSpPr/>
          <p:nvPr/>
        </p:nvGrpSpPr>
        <p:grpSpPr>
          <a:xfrm rot="0">
            <a:off x="7143827" y="3024081"/>
            <a:ext cx="4208708" cy="1725294"/>
            <a:chOff x="0" y="0"/>
            <a:chExt cx="1108466" cy="454399"/>
          </a:xfrm>
        </p:grpSpPr>
        <p:sp>
          <p:nvSpPr>
            <p:cNvPr name="Freeform 12" id="12"/>
            <p:cNvSpPr/>
            <p:nvPr/>
          </p:nvSpPr>
          <p:spPr>
            <a:xfrm flipH="false" flipV="false" rot="0">
              <a:off x="0" y="0"/>
              <a:ext cx="1108466" cy="454399"/>
            </a:xfrm>
            <a:custGeom>
              <a:avLst/>
              <a:gdLst/>
              <a:ahLst/>
              <a:cxnLst/>
              <a:rect r="r" b="b" t="t" l="l"/>
              <a:pathLst>
                <a:path h="454399" w="1108466">
                  <a:moveTo>
                    <a:pt x="0" y="0"/>
                  </a:moveTo>
                  <a:lnTo>
                    <a:pt x="1108466" y="0"/>
                  </a:lnTo>
                  <a:lnTo>
                    <a:pt x="1108466" y="454399"/>
                  </a:lnTo>
                  <a:lnTo>
                    <a:pt x="0" y="454399"/>
                  </a:lnTo>
                  <a:close/>
                </a:path>
              </a:pathLst>
            </a:custGeom>
            <a:solidFill>
              <a:srgbClr val="FFD145"/>
            </a:solidFill>
            <a:ln cap="sq">
              <a:noFill/>
              <a:prstDash val="sysDot"/>
              <a:miter/>
            </a:ln>
          </p:spPr>
        </p:sp>
        <p:sp>
          <p:nvSpPr>
            <p:cNvPr name="TextBox 13" id="13"/>
            <p:cNvSpPr txBox="true"/>
            <p:nvPr/>
          </p:nvSpPr>
          <p:spPr>
            <a:xfrm>
              <a:off x="0" y="-38100"/>
              <a:ext cx="1108466" cy="492499"/>
            </a:xfrm>
            <a:prstGeom prst="rect">
              <a:avLst/>
            </a:prstGeom>
          </p:spPr>
          <p:txBody>
            <a:bodyPr anchor="ctr" rtlCol="false" tIns="50800" lIns="50800" bIns="50800" rIns="50800"/>
            <a:lstStyle/>
            <a:p>
              <a:pPr algn="ctr" marL="0" indent="0" lvl="0">
                <a:lnSpc>
                  <a:spcPts val="3079"/>
                </a:lnSpc>
                <a:spcBef>
                  <a:spcPct val="0"/>
                </a:spcBef>
              </a:pPr>
              <a:r>
                <a:rPr lang="en-US" b="true" sz="2199">
                  <a:solidFill>
                    <a:srgbClr val="0C173C"/>
                  </a:solidFill>
                  <a:latin typeface="Inter Bold"/>
                  <a:ea typeface="Inter Bold"/>
                  <a:cs typeface="Inter Bold"/>
                  <a:sym typeface="Inter Bold"/>
                </a:rPr>
                <a:t>Can the connection between this cost</a:t>
              </a:r>
              <a:r>
                <a:rPr lang="en-US" b="true" sz="2199">
                  <a:solidFill>
                    <a:srgbClr val="0C173C"/>
                  </a:solidFill>
                  <a:latin typeface="Inter Bold"/>
                  <a:ea typeface="Inter Bold"/>
                  <a:cs typeface="Inter Bold"/>
                  <a:sym typeface="Inter Bold"/>
                </a:rPr>
                <a:t> and the project's objectives be clearly demonstrated?</a:t>
              </a:r>
            </a:p>
          </p:txBody>
        </p:sp>
      </p:grpSp>
      <p:grpSp>
        <p:nvGrpSpPr>
          <p:cNvPr name="Group 14" id="14"/>
          <p:cNvGrpSpPr/>
          <p:nvPr/>
        </p:nvGrpSpPr>
        <p:grpSpPr>
          <a:xfrm rot="0">
            <a:off x="13050592" y="5143500"/>
            <a:ext cx="4208708" cy="2064802"/>
            <a:chOff x="0" y="0"/>
            <a:chExt cx="1108466" cy="543816"/>
          </a:xfrm>
        </p:grpSpPr>
        <p:sp>
          <p:nvSpPr>
            <p:cNvPr name="Freeform 15" id="15"/>
            <p:cNvSpPr/>
            <p:nvPr/>
          </p:nvSpPr>
          <p:spPr>
            <a:xfrm flipH="false" flipV="false" rot="0">
              <a:off x="0" y="0"/>
              <a:ext cx="1108466" cy="543816"/>
            </a:xfrm>
            <a:custGeom>
              <a:avLst/>
              <a:gdLst/>
              <a:ahLst/>
              <a:cxnLst/>
              <a:rect r="r" b="b" t="t" l="l"/>
              <a:pathLst>
                <a:path h="543816" w="1108466">
                  <a:moveTo>
                    <a:pt x="0" y="0"/>
                  </a:moveTo>
                  <a:lnTo>
                    <a:pt x="1108466" y="0"/>
                  </a:lnTo>
                  <a:lnTo>
                    <a:pt x="1108466" y="543816"/>
                  </a:lnTo>
                  <a:lnTo>
                    <a:pt x="0" y="543816"/>
                  </a:lnTo>
                  <a:close/>
                </a:path>
              </a:pathLst>
            </a:custGeom>
            <a:solidFill>
              <a:srgbClr val="F5F5EB"/>
            </a:solidFill>
            <a:ln w="28575" cap="sq">
              <a:solidFill>
                <a:srgbClr val="0B3935"/>
              </a:solidFill>
              <a:prstDash val="sysDot"/>
              <a:miter/>
            </a:ln>
          </p:spPr>
        </p:sp>
        <p:sp>
          <p:nvSpPr>
            <p:cNvPr name="TextBox 16" id="16"/>
            <p:cNvSpPr txBox="true"/>
            <p:nvPr/>
          </p:nvSpPr>
          <p:spPr>
            <a:xfrm>
              <a:off x="0" y="-38100"/>
              <a:ext cx="1108466" cy="581916"/>
            </a:xfrm>
            <a:prstGeom prst="rect">
              <a:avLst/>
            </a:prstGeom>
          </p:spPr>
          <p:txBody>
            <a:bodyPr anchor="ctr" rtlCol="false" tIns="50800" lIns="50800" bIns="50800" rIns="50800"/>
            <a:lstStyle/>
            <a:p>
              <a:pPr algn="ctr">
                <a:lnSpc>
                  <a:spcPts val="2660"/>
                </a:lnSpc>
              </a:pPr>
              <a:r>
                <a:rPr lang="en-US" sz="1900" b="true">
                  <a:solidFill>
                    <a:srgbClr val="0C173C"/>
                  </a:solidFill>
                  <a:latin typeface="Inter Bold"/>
                  <a:ea typeface="Inter Bold"/>
                  <a:cs typeface="Inter Bold"/>
                  <a:sym typeface="Inter Bold"/>
                </a:rPr>
                <a:t>Necessary costs are expenses that are essential for achieving the goals of the grant project.</a:t>
              </a:r>
            </a:p>
            <a:p>
              <a:pPr algn="l" marL="0" indent="0" lvl="0">
                <a:lnSpc>
                  <a:spcPts val="2100"/>
                </a:lnSpc>
                <a:spcBef>
                  <a:spcPct val="0"/>
                </a:spcBef>
              </a:pPr>
            </a:p>
          </p:txBody>
        </p:sp>
      </p:grpSp>
      <p:grpSp>
        <p:nvGrpSpPr>
          <p:cNvPr name="Group 17" id="17"/>
          <p:cNvGrpSpPr/>
          <p:nvPr/>
        </p:nvGrpSpPr>
        <p:grpSpPr>
          <a:xfrm rot="0">
            <a:off x="13050592" y="3024081"/>
            <a:ext cx="4208708" cy="1725294"/>
            <a:chOff x="0" y="0"/>
            <a:chExt cx="1108466" cy="454399"/>
          </a:xfrm>
        </p:grpSpPr>
        <p:sp>
          <p:nvSpPr>
            <p:cNvPr name="Freeform 18" id="18"/>
            <p:cNvSpPr/>
            <p:nvPr/>
          </p:nvSpPr>
          <p:spPr>
            <a:xfrm flipH="false" flipV="false" rot="0">
              <a:off x="0" y="0"/>
              <a:ext cx="1108466" cy="454399"/>
            </a:xfrm>
            <a:custGeom>
              <a:avLst/>
              <a:gdLst/>
              <a:ahLst/>
              <a:cxnLst/>
              <a:rect r="r" b="b" t="t" l="l"/>
              <a:pathLst>
                <a:path h="454399" w="1108466">
                  <a:moveTo>
                    <a:pt x="0" y="0"/>
                  </a:moveTo>
                  <a:lnTo>
                    <a:pt x="1108466" y="0"/>
                  </a:lnTo>
                  <a:lnTo>
                    <a:pt x="1108466" y="454399"/>
                  </a:lnTo>
                  <a:lnTo>
                    <a:pt x="0" y="454399"/>
                  </a:lnTo>
                  <a:close/>
                </a:path>
              </a:pathLst>
            </a:custGeom>
            <a:solidFill>
              <a:srgbClr val="FFD145"/>
            </a:solidFill>
            <a:ln cap="sq">
              <a:noFill/>
              <a:prstDash val="sysDot"/>
              <a:miter/>
            </a:ln>
          </p:spPr>
        </p:sp>
        <p:sp>
          <p:nvSpPr>
            <p:cNvPr name="TextBox 19" id="19"/>
            <p:cNvSpPr txBox="true"/>
            <p:nvPr/>
          </p:nvSpPr>
          <p:spPr>
            <a:xfrm>
              <a:off x="0" y="-38100"/>
              <a:ext cx="1108466" cy="492499"/>
            </a:xfrm>
            <a:prstGeom prst="rect">
              <a:avLst/>
            </a:prstGeom>
          </p:spPr>
          <p:txBody>
            <a:bodyPr anchor="ctr" rtlCol="false" tIns="50800" lIns="50800" bIns="50800" rIns="50800"/>
            <a:lstStyle/>
            <a:p>
              <a:pPr algn="ctr">
                <a:lnSpc>
                  <a:spcPts val="3079"/>
                </a:lnSpc>
              </a:pPr>
              <a:r>
                <a:rPr lang="en-US" b="true" sz="2199">
                  <a:solidFill>
                    <a:srgbClr val="0C173C"/>
                  </a:solidFill>
                  <a:latin typeface="Inter Bold"/>
                  <a:ea typeface="Inter Bold"/>
                  <a:cs typeface="Inter Bold"/>
                  <a:sym typeface="Inter Bold"/>
                </a:rPr>
                <a:t>Is this expense required to accomplish our grant objectives?</a:t>
              </a:r>
            </a:p>
            <a:p>
              <a:pPr algn="ctr" marL="0" indent="0" lvl="0">
                <a:lnSpc>
                  <a:spcPts val="3079"/>
                </a:lnSpc>
                <a:spcBef>
                  <a:spcPct val="0"/>
                </a:spcBef>
              </a:pPr>
            </a:p>
          </p:txBody>
        </p:sp>
      </p:grpSp>
      <p:grpSp>
        <p:nvGrpSpPr>
          <p:cNvPr name="Group 20" id="20"/>
          <p:cNvGrpSpPr/>
          <p:nvPr/>
        </p:nvGrpSpPr>
        <p:grpSpPr>
          <a:xfrm rot="0">
            <a:off x="0" y="22915"/>
            <a:ext cx="18288000" cy="2011570"/>
            <a:chOff x="0" y="0"/>
            <a:chExt cx="4816593" cy="529796"/>
          </a:xfrm>
        </p:grpSpPr>
        <p:sp>
          <p:nvSpPr>
            <p:cNvPr name="Freeform 21" id="21"/>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FFD145"/>
            </a:solidFill>
          </p:spPr>
        </p:sp>
        <p:sp>
          <p:nvSpPr>
            <p:cNvPr name="TextBox 22" id="22"/>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23" id="23"/>
          <p:cNvSpPr/>
          <p:nvPr/>
        </p:nvSpPr>
        <p:spPr>
          <a:xfrm flipH="false" flipV="false" rot="0">
            <a:off x="5960134" y="852607"/>
            <a:ext cx="320048" cy="352185"/>
          </a:xfrm>
          <a:custGeom>
            <a:avLst/>
            <a:gdLst/>
            <a:ahLst/>
            <a:cxnLst/>
            <a:rect r="r" b="b" t="t" l="l"/>
            <a:pathLst>
              <a:path h="352185" w="320048">
                <a:moveTo>
                  <a:pt x="0" y="0"/>
                </a:moveTo>
                <a:lnTo>
                  <a:pt x="320048" y="0"/>
                </a:lnTo>
                <a:lnTo>
                  <a:pt x="320048" y="352186"/>
                </a:lnTo>
                <a:lnTo>
                  <a:pt x="0" y="3521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24" id="24"/>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5</a:t>
            </a:r>
          </a:p>
        </p:txBody>
      </p:sp>
      <p:sp>
        <p:nvSpPr>
          <p:cNvPr name="TextBox 25" id="25"/>
          <p:cNvSpPr txBox="true"/>
          <p:nvPr/>
        </p:nvSpPr>
        <p:spPr>
          <a:xfrm rot="0">
            <a:off x="1028700" y="390525"/>
            <a:ext cx="4173739" cy="1038225"/>
          </a:xfrm>
          <a:prstGeom prst="rect">
            <a:avLst/>
          </a:prstGeom>
        </p:spPr>
        <p:txBody>
          <a:bodyPr anchor="t" rtlCol="false" tIns="0" lIns="0" bIns="0" rIns="0">
            <a:spAutoFit/>
          </a:bodyPr>
          <a:lstStyle/>
          <a:p>
            <a:pPr algn="ctr">
              <a:lnSpc>
                <a:spcPts val="8400"/>
              </a:lnSpc>
            </a:pPr>
            <a:r>
              <a:rPr lang="en-US" sz="6000">
                <a:solidFill>
                  <a:srgbClr val="0C173C"/>
                </a:solidFill>
                <a:latin typeface="Gagalin"/>
                <a:ea typeface="Gagalin"/>
                <a:cs typeface="Gagalin"/>
                <a:sym typeface="Gagalin"/>
              </a:rPr>
              <a:t>Reasonable  </a:t>
            </a:r>
          </a:p>
        </p:txBody>
      </p:sp>
      <p:sp>
        <p:nvSpPr>
          <p:cNvPr name="TextBox 26" id="26"/>
          <p:cNvSpPr txBox="true"/>
          <p:nvPr/>
        </p:nvSpPr>
        <p:spPr>
          <a:xfrm rot="0">
            <a:off x="7037877" y="390525"/>
            <a:ext cx="4173739" cy="1038225"/>
          </a:xfrm>
          <a:prstGeom prst="rect">
            <a:avLst/>
          </a:prstGeom>
        </p:spPr>
        <p:txBody>
          <a:bodyPr anchor="t" rtlCol="false" tIns="0" lIns="0" bIns="0" rIns="0">
            <a:spAutoFit/>
          </a:bodyPr>
          <a:lstStyle/>
          <a:p>
            <a:pPr algn="ctr">
              <a:lnSpc>
                <a:spcPts val="8400"/>
              </a:lnSpc>
            </a:pPr>
            <a:r>
              <a:rPr lang="en-US" sz="6000">
                <a:solidFill>
                  <a:srgbClr val="0C173C"/>
                </a:solidFill>
                <a:latin typeface="Gagalin"/>
                <a:ea typeface="Gagalin"/>
                <a:cs typeface="Gagalin"/>
                <a:sym typeface="Gagalin"/>
              </a:rPr>
              <a:t>Allocable</a:t>
            </a:r>
          </a:p>
        </p:txBody>
      </p:sp>
      <p:sp>
        <p:nvSpPr>
          <p:cNvPr name="TextBox 27" id="27"/>
          <p:cNvSpPr txBox="true"/>
          <p:nvPr/>
        </p:nvSpPr>
        <p:spPr>
          <a:xfrm rot="0">
            <a:off x="13049941" y="390525"/>
            <a:ext cx="4173739" cy="1038225"/>
          </a:xfrm>
          <a:prstGeom prst="rect">
            <a:avLst/>
          </a:prstGeom>
        </p:spPr>
        <p:txBody>
          <a:bodyPr anchor="t" rtlCol="false" tIns="0" lIns="0" bIns="0" rIns="0">
            <a:spAutoFit/>
          </a:bodyPr>
          <a:lstStyle/>
          <a:p>
            <a:pPr algn="ctr">
              <a:lnSpc>
                <a:spcPts val="8400"/>
              </a:lnSpc>
            </a:pPr>
            <a:r>
              <a:rPr lang="en-US" sz="6000">
                <a:solidFill>
                  <a:srgbClr val="0C173C"/>
                </a:solidFill>
                <a:latin typeface="Gagalin"/>
                <a:ea typeface="Gagalin"/>
                <a:cs typeface="Gagalin"/>
                <a:sym typeface="Gagalin"/>
              </a:rPr>
              <a:t>Necessary</a:t>
            </a:r>
          </a:p>
        </p:txBody>
      </p:sp>
      <p:sp>
        <p:nvSpPr>
          <p:cNvPr name="Freeform 28" id="28"/>
          <p:cNvSpPr/>
          <p:nvPr/>
        </p:nvSpPr>
        <p:spPr>
          <a:xfrm flipH="false" flipV="false" rot="0">
            <a:off x="11973616" y="852607"/>
            <a:ext cx="320048" cy="352185"/>
          </a:xfrm>
          <a:custGeom>
            <a:avLst/>
            <a:gdLst/>
            <a:ahLst/>
            <a:cxnLst/>
            <a:rect r="r" b="b" t="t" l="l"/>
            <a:pathLst>
              <a:path h="352185" w="320048">
                <a:moveTo>
                  <a:pt x="0" y="0"/>
                </a:moveTo>
                <a:lnTo>
                  <a:pt x="320048" y="0"/>
                </a:lnTo>
                <a:lnTo>
                  <a:pt x="320048" y="352186"/>
                </a:lnTo>
                <a:lnTo>
                  <a:pt x="0" y="35218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C173C"/>
        </a:solidFill>
      </p:bgPr>
    </p:bg>
    <p:spTree>
      <p:nvGrpSpPr>
        <p:cNvPr id="1" name=""/>
        <p:cNvGrpSpPr/>
        <p:nvPr/>
      </p:nvGrpSpPr>
      <p:grpSpPr>
        <a:xfrm>
          <a:off x="0" y="0"/>
          <a:ext cx="0" cy="0"/>
          <a:chOff x="0" y="0"/>
          <a:chExt cx="0" cy="0"/>
        </a:xfrm>
      </p:grpSpPr>
      <p:sp>
        <p:nvSpPr>
          <p:cNvPr name="AutoShape 2" id="2"/>
          <p:cNvSpPr/>
          <p:nvPr/>
        </p:nvSpPr>
        <p:spPr>
          <a:xfrm flipV="true">
            <a:off x="2812863" y="5896086"/>
            <a:ext cx="15475137" cy="0"/>
          </a:xfrm>
          <a:prstGeom prst="line">
            <a:avLst/>
          </a:prstGeom>
          <a:ln cap="flat" w="28575">
            <a:solidFill>
              <a:srgbClr val="FFD145"/>
            </a:solidFill>
            <a:prstDash val="sysDot"/>
            <a:headEnd type="none" len="sm" w="sm"/>
            <a:tailEnd type="none" len="sm" w="sm"/>
          </a:ln>
        </p:spPr>
      </p:sp>
      <p:sp>
        <p:nvSpPr>
          <p:cNvPr name="Freeform 3" id="3"/>
          <p:cNvSpPr/>
          <p:nvPr/>
        </p:nvSpPr>
        <p:spPr>
          <a:xfrm flipH="false" flipV="false" rot="0">
            <a:off x="13693360" y="4612075"/>
            <a:ext cx="2251311" cy="2375616"/>
          </a:xfrm>
          <a:custGeom>
            <a:avLst/>
            <a:gdLst/>
            <a:ahLst/>
            <a:cxnLst/>
            <a:rect r="r" b="b" t="t" l="l"/>
            <a:pathLst>
              <a:path h="2375616" w="2251311">
                <a:moveTo>
                  <a:pt x="0" y="0"/>
                </a:moveTo>
                <a:lnTo>
                  <a:pt x="2251311" y="0"/>
                </a:lnTo>
                <a:lnTo>
                  <a:pt x="2251311" y="2375616"/>
                </a:lnTo>
                <a:lnTo>
                  <a:pt x="0" y="2375616"/>
                </a:lnTo>
                <a:lnTo>
                  <a:pt x="0" y="0"/>
                </a:lnTo>
                <a:close/>
              </a:path>
            </a:pathLst>
          </a:custGeom>
          <a:blipFill>
            <a:blip r:embed="rId2"/>
            <a:stretch>
              <a:fillRect l="0" t="0" r="0" b="0"/>
            </a:stretch>
          </a:blipFill>
        </p:spPr>
      </p:sp>
      <p:grpSp>
        <p:nvGrpSpPr>
          <p:cNvPr name="Group 4" id="4"/>
          <p:cNvGrpSpPr/>
          <p:nvPr/>
        </p:nvGrpSpPr>
        <p:grpSpPr>
          <a:xfrm rot="0">
            <a:off x="0" y="22915"/>
            <a:ext cx="18288000" cy="2011570"/>
            <a:chOff x="0" y="0"/>
            <a:chExt cx="4816593" cy="529796"/>
          </a:xfrm>
        </p:grpSpPr>
        <p:sp>
          <p:nvSpPr>
            <p:cNvPr name="Freeform 5" id="5"/>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FFD145"/>
            </a:solidFill>
          </p:spPr>
        </p:sp>
        <p:sp>
          <p:nvSpPr>
            <p:cNvPr name="TextBox 6" id="6"/>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7" id="7"/>
          <p:cNvSpPr/>
          <p:nvPr/>
        </p:nvSpPr>
        <p:spPr>
          <a:xfrm flipH="false" flipV="false" rot="0">
            <a:off x="1512210" y="4612075"/>
            <a:ext cx="2057190" cy="2297640"/>
          </a:xfrm>
          <a:custGeom>
            <a:avLst/>
            <a:gdLst/>
            <a:ahLst/>
            <a:cxnLst/>
            <a:rect r="r" b="b" t="t" l="l"/>
            <a:pathLst>
              <a:path h="2297640" w="2057190">
                <a:moveTo>
                  <a:pt x="0" y="0"/>
                </a:moveTo>
                <a:lnTo>
                  <a:pt x="2057190" y="0"/>
                </a:lnTo>
                <a:lnTo>
                  <a:pt x="2057190" y="2297640"/>
                </a:lnTo>
                <a:lnTo>
                  <a:pt x="0" y="2297640"/>
                </a:lnTo>
                <a:lnTo>
                  <a:pt x="0" y="0"/>
                </a:lnTo>
                <a:close/>
              </a:path>
            </a:pathLst>
          </a:custGeom>
          <a:blipFill>
            <a:blip r:embed="rId3"/>
            <a:stretch>
              <a:fillRect l="0" t="0" r="0" b="0"/>
            </a:stretch>
          </a:blipFill>
        </p:spPr>
      </p:sp>
      <p:sp>
        <p:nvSpPr>
          <p:cNvPr name="Freeform 8" id="8"/>
          <p:cNvSpPr/>
          <p:nvPr/>
        </p:nvSpPr>
        <p:spPr>
          <a:xfrm flipH="false" flipV="false" rot="0">
            <a:off x="7844438" y="4612075"/>
            <a:ext cx="2196064" cy="2375616"/>
          </a:xfrm>
          <a:custGeom>
            <a:avLst/>
            <a:gdLst/>
            <a:ahLst/>
            <a:cxnLst/>
            <a:rect r="r" b="b" t="t" l="l"/>
            <a:pathLst>
              <a:path h="2375616" w="2196064">
                <a:moveTo>
                  <a:pt x="0" y="0"/>
                </a:moveTo>
                <a:lnTo>
                  <a:pt x="2196064" y="0"/>
                </a:lnTo>
                <a:lnTo>
                  <a:pt x="2196064" y="2375616"/>
                </a:lnTo>
                <a:lnTo>
                  <a:pt x="0" y="2375616"/>
                </a:lnTo>
                <a:lnTo>
                  <a:pt x="0" y="0"/>
                </a:lnTo>
                <a:close/>
              </a:path>
            </a:pathLst>
          </a:custGeom>
          <a:blipFill>
            <a:blip r:embed="rId4"/>
            <a:stretch>
              <a:fillRect l="0" t="0" r="0" b="0"/>
            </a:stretch>
          </a:blipFill>
        </p:spPr>
      </p:sp>
      <p:sp>
        <p:nvSpPr>
          <p:cNvPr name="TextBox 9" id="9"/>
          <p:cNvSpPr txBox="true"/>
          <p:nvPr/>
        </p:nvSpPr>
        <p:spPr>
          <a:xfrm rot="0">
            <a:off x="858343" y="2466030"/>
            <a:ext cx="3364925" cy="1704975"/>
          </a:xfrm>
          <a:prstGeom prst="rect">
            <a:avLst/>
          </a:prstGeom>
        </p:spPr>
        <p:txBody>
          <a:bodyPr anchor="t" rtlCol="false" tIns="0" lIns="0" bIns="0" rIns="0">
            <a:spAutoFit/>
          </a:bodyPr>
          <a:lstStyle/>
          <a:p>
            <a:pPr algn="ctr" marL="0" indent="0" lvl="0">
              <a:lnSpc>
                <a:spcPts val="6719"/>
              </a:lnSpc>
              <a:spcBef>
                <a:spcPct val="0"/>
              </a:spcBef>
            </a:pPr>
            <a:r>
              <a:rPr lang="en-US" sz="5599">
                <a:solidFill>
                  <a:srgbClr val="FFD145"/>
                </a:solidFill>
                <a:latin typeface="Gagalin"/>
                <a:ea typeface="Gagalin"/>
                <a:cs typeface="Gagalin"/>
                <a:sym typeface="Gagalin"/>
              </a:rPr>
              <a:t>Cover Letter</a:t>
            </a:r>
          </a:p>
        </p:txBody>
      </p:sp>
      <p:sp>
        <p:nvSpPr>
          <p:cNvPr name="TextBox 10" id="10"/>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6</a:t>
            </a:r>
          </a:p>
        </p:txBody>
      </p:sp>
      <p:sp>
        <p:nvSpPr>
          <p:cNvPr name="TextBox 11" id="11"/>
          <p:cNvSpPr txBox="true"/>
          <p:nvPr/>
        </p:nvSpPr>
        <p:spPr>
          <a:xfrm rot="0">
            <a:off x="1028700" y="230502"/>
            <a:ext cx="16230600" cy="1434471"/>
          </a:xfrm>
          <a:prstGeom prst="rect">
            <a:avLst/>
          </a:prstGeom>
        </p:spPr>
        <p:txBody>
          <a:bodyPr anchor="t" rtlCol="false" tIns="0" lIns="0" bIns="0" rIns="0">
            <a:spAutoFit/>
          </a:bodyPr>
          <a:lstStyle/>
          <a:p>
            <a:pPr algn="l">
              <a:lnSpc>
                <a:spcPts val="11759"/>
              </a:lnSpc>
            </a:pPr>
            <a:r>
              <a:rPr lang="en-US" sz="8399">
                <a:solidFill>
                  <a:srgbClr val="0C173C"/>
                </a:solidFill>
                <a:latin typeface="Gagalin"/>
                <a:ea typeface="Gagalin"/>
                <a:cs typeface="Gagalin"/>
                <a:sym typeface="Gagalin"/>
              </a:rPr>
              <a:t>Reimbursement Process</a:t>
            </a:r>
          </a:p>
        </p:txBody>
      </p:sp>
      <p:sp>
        <p:nvSpPr>
          <p:cNvPr name="TextBox 12" id="12"/>
          <p:cNvSpPr txBox="true"/>
          <p:nvPr/>
        </p:nvSpPr>
        <p:spPr>
          <a:xfrm rot="0">
            <a:off x="7094480" y="2889892"/>
            <a:ext cx="3364925" cy="857250"/>
          </a:xfrm>
          <a:prstGeom prst="rect">
            <a:avLst/>
          </a:prstGeom>
        </p:spPr>
        <p:txBody>
          <a:bodyPr anchor="t" rtlCol="false" tIns="0" lIns="0" bIns="0" rIns="0">
            <a:spAutoFit/>
          </a:bodyPr>
          <a:lstStyle/>
          <a:p>
            <a:pPr algn="ctr" marL="0" indent="0" lvl="0">
              <a:lnSpc>
                <a:spcPts val="6719"/>
              </a:lnSpc>
              <a:spcBef>
                <a:spcPct val="0"/>
              </a:spcBef>
            </a:pPr>
            <a:r>
              <a:rPr lang="en-US" sz="5599">
                <a:solidFill>
                  <a:srgbClr val="FFD145"/>
                </a:solidFill>
                <a:latin typeface="Gagalin"/>
                <a:ea typeface="Gagalin"/>
                <a:cs typeface="Gagalin"/>
                <a:sym typeface="Gagalin"/>
              </a:rPr>
              <a:t>Invoice</a:t>
            </a:r>
          </a:p>
        </p:txBody>
      </p:sp>
      <p:sp>
        <p:nvSpPr>
          <p:cNvPr name="TextBox 13" id="13"/>
          <p:cNvSpPr txBox="true"/>
          <p:nvPr/>
        </p:nvSpPr>
        <p:spPr>
          <a:xfrm rot="0">
            <a:off x="13136553" y="2466030"/>
            <a:ext cx="3364925" cy="1704975"/>
          </a:xfrm>
          <a:prstGeom prst="rect">
            <a:avLst/>
          </a:prstGeom>
        </p:spPr>
        <p:txBody>
          <a:bodyPr anchor="t" rtlCol="false" tIns="0" lIns="0" bIns="0" rIns="0">
            <a:spAutoFit/>
          </a:bodyPr>
          <a:lstStyle/>
          <a:p>
            <a:pPr algn="ctr" marL="0" indent="0" lvl="0">
              <a:lnSpc>
                <a:spcPts val="6719"/>
              </a:lnSpc>
              <a:spcBef>
                <a:spcPct val="0"/>
              </a:spcBef>
            </a:pPr>
            <a:r>
              <a:rPr lang="en-US" sz="5599">
                <a:solidFill>
                  <a:srgbClr val="FFD145"/>
                </a:solidFill>
                <a:latin typeface="Gagalin"/>
                <a:ea typeface="Gagalin"/>
                <a:cs typeface="Gagalin"/>
                <a:sym typeface="Gagalin"/>
              </a:rPr>
              <a:t>Proof of Payment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C173C"/>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FFD145"/>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5760463" y="2034485"/>
            <a:ext cx="12527537" cy="8252515"/>
          </a:xfrm>
          <a:custGeom>
            <a:avLst/>
            <a:gdLst/>
            <a:ahLst/>
            <a:cxnLst/>
            <a:rect r="r" b="b" t="t" l="l"/>
            <a:pathLst>
              <a:path h="8252515" w="12527537">
                <a:moveTo>
                  <a:pt x="0" y="0"/>
                </a:moveTo>
                <a:lnTo>
                  <a:pt x="12527537" y="0"/>
                </a:lnTo>
                <a:lnTo>
                  <a:pt x="12527537" y="8252515"/>
                </a:lnTo>
                <a:lnTo>
                  <a:pt x="0" y="8252515"/>
                </a:lnTo>
                <a:lnTo>
                  <a:pt x="0" y="0"/>
                </a:lnTo>
                <a:close/>
              </a:path>
            </a:pathLst>
          </a:custGeom>
          <a:blipFill>
            <a:blip r:embed="rId3"/>
            <a:stretch>
              <a:fillRect l="0" t="0" r="0" b="0"/>
            </a:stretch>
          </a:blipFill>
        </p:spPr>
      </p:sp>
      <p:sp>
        <p:nvSpPr>
          <p:cNvPr name="TextBox 6" id="6"/>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7</a:t>
            </a:r>
          </a:p>
        </p:txBody>
      </p:sp>
      <p:sp>
        <p:nvSpPr>
          <p:cNvPr name="TextBox 7" id="7"/>
          <p:cNvSpPr txBox="true"/>
          <p:nvPr/>
        </p:nvSpPr>
        <p:spPr>
          <a:xfrm rot="0">
            <a:off x="1028700" y="230502"/>
            <a:ext cx="16230600" cy="1434471"/>
          </a:xfrm>
          <a:prstGeom prst="rect">
            <a:avLst/>
          </a:prstGeom>
        </p:spPr>
        <p:txBody>
          <a:bodyPr anchor="t" rtlCol="false" tIns="0" lIns="0" bIns="0" rIns="0">
            <a:spAutoFit/>
          </a:bodyPr>
          <a:lstStyle/>
          <a:p>
            <a:pPr algn="l">
              <a:lnSpc>
                <a:spcPts val="11759"/>
              </a:lnSpc>
            </a:pPr>
            <a:r>
              <a:rPr lang="en-US" sz="8399">
                <a:solidFill>
                  <a:srgbClr val="0C173C"/>
                </a:solidFill>
                <a:latin typeface="Gagalin"/>
                <a:ea typeface="Gagalin"/>
                <a:cs typeface="Gagalin"/>
                <a:sym typeface="Gagalin"/>
              </a:rPr>
              <a:t>Reimbursement Process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C173C"/>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FFD145"/>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0559606" y="2034485"/>
            <a:ext cx="7843039" cy="8252515"/>
          </a:xfrm>
          <a:custGeom>
            <a:avLst/>
            <a:gdLst/>
            <a:ahLst/>
            <a:cxnLst/>
            <a:rect r="r" b="b" t="t" l="l"/>
            <a:pathLst>
              <a:path h="8252515" w="7843039">
                <a:moveTo>
                  <a:pt x="0" y="0"/>
                </a:moveTo>
                <a:lnTo>
                  <a:pt x="7843039" y="0"/>
                </a:lnTo>
                <a:lnTo>
                  <a:pt x="7843039" y="8252515"/>
                </a:lnTo>
                <a:lnTo>
                  <a:pt x="0" y="8252515"/>
                </a:lnTo>
                <a:lnTo>
                  <a:pt x="0" y="0"/>
                </a:lnTo>
                <a:close/>
              </a:path>
            </a:pathLst>
          </a:custGeom>
          <a:blipFill>
            <a:blip r:embed="rId2"/>
            <a:stretch>
              <a:fillRect l="0" t="0" r="0" b="0"/>
            </a:stretch>
          </a:blipFill>
        </p:spPr>
      </p:sp>
      <p:sp>
        <p:nvSpPr>
          <p:cNvPr name="TextBox 6" id="6"/>
          <p:cNvSpPr txBox="true"/>
          <p:nvPr/>
        </p:nvSpPr>
        <p:spPr>
          <a:xfrm rot="0">
            <a:off x="1028700" y="230502"/>
            <a:ext cx="16230600" cy="1434471"/>
          </a:xfrm>
          <a:prstGeom prst="rect">
            <a:avLst/>
          </a:prstGeom>
        </p:spPr>
        <p:txBody>
          <a:bodyPr anchor="t" rtlCol="false" tIns="0" lIns="0" bIns="0" rIns="0">
            <a:spAutoFit/>
          </a:bodyPr>
          <a:lstStyle/>
          <a:p>
            <a:pPr algn="l">
              <a:lnSpc>
                <a:spcPts val="11759"/>
              </a:lnSpc>
            </a:pPr>
            <a:r>
              <a:rPr lang="en-US" sz="8399">
                <a:solidFill>
                  <a:srgbClr val="0C173C"/>
                </a:solidFill>
                <a:latin typeface="Gagalin"/>
                <a:ea typeface="Gagalin"/>
                <a:cs typeface="Gagalin"/>
                <a:sym typeface="Gagalin"/>
              </a:rPr>
              <a:t>Reimbursement Process</a:t>
            </a:r>
          </a:p>
        </p:txBody>
      </p:sp>
      <p:sp>
        <p:nvSpPr>
          <p:cNvPr name="TextBox 7" id="7"/>
          <p:cNvSpPr txBox="true"/>
          <p:nvPr/>
        </p:nvSpPr>
        <p:spPr>
          <a:xfrm rot="0">
            <a:off x="17553623"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8</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C173C"/>
        </a:solidFill>
      </p:bgPr>
    </p:bg>
    <p:spTree>
      <p:nvGrpSpPr>
        <p:cNvPr id="1" name=""/>
        <p:cNvGrpSpPr/>
        <p:nvPr/>
      </p:nvGrpSpPr>
      <p:grpSpPr>
        <a:xfrm>
          <a:off x="0" y="0"/>
          <a:ext cx="0" cy="0"/>
          <a:chOff x="0" y="0"/>
          <a:chExt cx="0" cy="0"/>
        </a:xfrm>
      </p:grpSpPr>
      <p:grpSp>
        <p:nvGrpSpPr>
          <p:cNvPr name="Group 2" id="2"/>
          <p:cNvGrpSpPr/>
          <p:nvPr/>
        </p:nvGrpSpPr>
        <p:grpSpPr>
          <a:xfrm rot="0">
            <a:off x="0" y="22915"/>
            <a:ext cx="18288000" cy="2011570"/>
            <a:chOff x="0" y="0"/>
            <a:chExt cx="4816593" cy="529796"/>
          </a:xfrm>
        </p:grpSpPr>
        <p:sp>
          <p:nvSpPr>
            <p:cNvPr name="Freeform 3" id="3"/>
            <p:cNvSpPr/>
            <p:nvPr/>
          </p:nvSpPr>
          <p:spPr>
            <a:xfrm flipH="false" flipV="false" rot="0">
              <a:off x="0" y="0"/>
              <a:ext cx="4816592" cy="529796"/>
            </a:xfrm>
            <a:custGeom>
              <a:avLst/>
              <a:gdLst/>
              <a:ahLst/>
              <a:cxnLst/>
              <a:rect r="r" b="b" t="t" l="l"/>
              <a:pathLst>
                <a:path h="529796" w="4816592">
                  <a:moveTo>
                    <a:pt x="0" y="0"/>
                  </a:moveTo>
                  <a:lnTo>
                    <a:pt x="4816592" y="0"/>
                  </a:lnTo>
                  <a:lnTo>
                    <a:pt x="4816592" y="529796"/>
                  </a:lnTo>
                  <a:lnTo>
                    <a:pt x="0" y="529796"/>
                  </a:lnTo>
                  <a:close/>
                </a:path>
              </a:pathLst>
            </a:custGeom>
            <a:solidFill>
              <a:srgbClr val="FFD145"/>
            </a:solidFill>
          </p:spPr>
        </p:sp>
        <p:sp>
          <p:nvSpPr>
            <p:cNvPr name="TextBox 4" id="4"/>
            <p:cNvSpPr txBox="true"/>
            <p:nvPr/>
          </p:nvSpPr>
          <p:spPr>
            <a:xfrm>
              <a:off x="0" y="-38100"/>
              <a:ext cx="4816593" cy="567896"/>
            </a:xfrm>
            <a:prstGeom prst="rect">
              <a:avLst/>
            </a:prstGeom>
          </p:spPr>
          <p:txBody>
            <a:bodyPr anchor="ctr" rtlCol="false" tIns="50800" lIns="50800" bIns="50800" rIns="50800"/>
            <a:lstStyle/>
            <a:p>
              <a:pPr algn="ctr">
                <a:lnSpc>
                  <a:spcPts val="2520"/>
                </a:lnSpc>
              </a:pPr>
            </a:p>
          </p:txBody>
        </p:sp>
      </p:grpSp>
      <p:sp>
        <p:nvSpPr>
          <p:cNvPr name="Freeform 5" id="5"/>
          <p:cNvSpPr/>
          <p:nvPr/>
        </p:nvSpPr>
        <p:spPr>
          <a:xfrm flipH="false" flipV="false" rot="0">
            <a:off x="10559606" y="2034485"/>
            <a:ext cx="7843039" cy="8252515"/>
          </a:xfrm>
          <a:custGeom>
            <a:avLst/>
            <a:gdLst/>
            <a:ahLst/>
            <a:cxnLst/>
            <a:rect r="r" b="b" t="t" l="l"/>
            <a:pathLst>
              <a:path h="8252515" w="7843039">
                <a:moveTo>
                  <a:pt x="0" y="0"/>
                </a:moveTo>
                <a:lnTo>
                  <a:pt x="7843039" y="0"/>
                </a:lnTo>
                <a:lnTo>
                  <a:pt x="7843039" y="8252515"/>
                </a:lnTo>
                <a:lnTo>
                  <a:pt x="0" y="8252515"/>
                </a:lnTo>
                <a:lnTo>
                  <a:pt x="0" y="0"/>
                </a:lnTo>
                <a:close/>
              </a:path>
            </a:pathLst>
          </a:custGeom>
          <a:blipFill>
            <a:blip r:embed="rId2"/>
            <a:stretch>
              <a:fillRect l="0" t="0" r="0" b="0"/>
            </a:stretch>
          </a:blipFill>
        </p:spPr>
      </p:sp>
      <p:sp>
        <p:nvSpPr>
          <p:cNvPr name="TextBox 6" id="6"/>
          <p:cNvSpPr txBox="true"/>
          <p:nvPr/>
        </p:nvSpPr>
        <p:spPr>
          <a:xfrm rot="0">
            <a:off x="17464085" y="9514523"/>
            <a:ext cx="152400" cy="190500"/>
          </a:xfrm>
          <a:prstGeom prst="rect">
            <a:avLst/>
          </a:prstGeom>
        </p:spPr>
        <p:txBody>
          <a:bodyPr anchor="t" rtlCol="false" tIns="0" lIns="0" bIns="0" rIns="0" wrap="none">
            <a:spAutoFit/>
          </a:bodyPr>
          <a:lstStyle/>
          <a:p>
            <a:pPr algn="ctr">
              <a:lnSpc>
                <a:spcPts val="2520"/>
              </a:lnSpc>
              <a:spcBef>
                <a:spcPct val="0"/>
              </a:spcBef>
            </a:pPr>
            <a:r>
              <a:rPr lang="en-US" sz="1800">
                <a:solidFill>
                  <a:srgbClr val="0B3935"/>
                </a:solidFill>
                <a:latin typeface="Inter"/>
                <a:ea typeface="Inter"/>
                <a:cs typeface="Inter"/>
                <a:sym typeface="Inter"/>
              </a:rPr>
              <a:t>9</a:t>
            </a:r>
          </a:p>
        </p:txBody>
      </p:sp>
      <p:sp>
        <p:nvSpPr>
          <p:cNvPr name="TextBox 7" id="7"/>
          <p:cNvSpPr txBox="true"/>
          <p:nvPr/>
        </p:nvSpPr>
        <p:spPr>
          <a:xfrm rot="0">
            <a:off x="1028700" y="230502"/>
            <a:ext cx="16230600" cy="1434471"/>
          </a:xfrm>
          <a:prstGeom prst="rect">
            <a:avLst/>
          </a:prstGeom>
        </p:spPr>
        <p:txBody>
          <a:bodyPr anchor="t" rtlCol="false" tIns="0" lIns="0" bIns="0" rIns="0">
            <a:spAutoFit/>
          </a:bodyPr>
          <a:lstStyle/>
          <a:p>
            <a:pPr algn="l">
              <a:lnSpc>
                <a:spcPts val="11759"/>
              </a:lnSpc>
            </a:pPr>
            <a:r>
              <a:rPr lang="en-US" sz="8399">
                <a:solidFill>
                  <a:srgbClr val="0C173C"/>
                </a:solidFill>
                <a:latin typeface="Gagalin"/>
                <a:ea typeface="Gagalin"/>
                <a:cs typeface="Gagalin"/>
                <a:sym typeface="Gagalin"/>
              </a:rPr>
              <a:t>Reimbursement Process</a:t>
            </a:r>
          </a:p>
        </p:txBody>
      </p:sp>
      <p:sp>
        <p:nvSpPr>
          <p:cNvPr name="TextBox 8" id="8"/>
          <p:cNvSpPr txBox="true"/>
          <p:nvPr/>
        </p:nvSpPr>
        <p:spPr>
          <a:xfrm rot="0">
            <a:off x="607214" y="7629757"/>
            <a:ext cx="26863474" cy="2818671"/>
          </a:xfrm>
          <a:prstGeom prst="rect">
            <a:avLst/>
          </a:prstGeom>
        </p:spPr>
        <p:txBody>
          <a:bodyPr anchor="t" rtlCol="false" tIns="0" lIns="0" bIns="0" rIns="0">
            <a:spAutoFit/>
          </a:bodyPr>
          <a:lstStyle/>
          <a:p>
            <a:pPr algn="l">
              <a:lnSpc>
                <a:spcPts val="15684"/>
              </a:lnSpc>
            </a:pPr>
            <a:r>
              <a:rPr lang="en-US" sz="11203">
                <a:solidFill>
                  <a:srgbClr val="FFFFFF"/>
                </a:solidFill>
                <a:latin typeface="Gagalin"/>
                <a:ea typeface="Gagalin"/>
                <a:cs typeface="Gagalin"/>
                <a:sym typeface="Gagalin"/>
              </a:rPr>
              <a:t> Title 1</a:t>
            </a:r>
          </a:p>
          <a:p>
            <a:pPr algn="l">
              <a:lnSpc>
                <a:spcPts val="6445"/>
              </a:lnSpc>
            </a:pPr>
          </a:p>
        </p:txBody>
      </p:sp>
      <p:sp>
        <p:nvSpPr>
          <p:cNvPr name="TextBox 9" id="9"/>
          <p:cNvSpPr txBox="true"/>
          <p:nvPr/>
        </p:nvSpPr>
        <p:spPr>
          <a:xfrm rot="0">
            <a:off x="1175486" y="9323134"/>
            <a:ext cx="2758232" cy="498094"/>
          </a:xfrm>
          <a:prstGeom prst="rect">
            <a:avLst/>
          </a:prstGeom>
        </p:spPr>
        <p:txBody>
          <a:bodyPr anchor="t" rtlCol="false" tIns="0" lIns="0" bIns="0" rIns="0">
            <a:spAutoFit/>
          </a:bodyPr>
          <a:lstStyle/>
          <a:p>
            <a:pPr algn="ctr">
              <a:lnSpc>
                <a:spcPts val="4087"/>
              </a:lnSpc>
              <a:spcBef>
                <a:spcPct val="0"/>
              </a:spcBef>
            </a:pPr>
            <a:r>
              <a:rPr lang="en-US" sz="2799">
                <a:solidFill>
                  <a:srgbClr val="FFFFFF"/>
                </a:solidFill>
                <a:latin typeface="Inter"/>
                <a:ea typeface="Inter"/>
                <a:cs typeface="Inter"/>
                <a:sym typeface="Inter"/>
              </a:rPr>
              <a:t>added for 25-26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DAG4Uc_NUtY</dc:identifier>
  <dcterms:modified xsi:type="dcterms:W3CDTF">2011-08-01T06:04:30Z</dcterms:modified>
  <cp:revision>1</cp:revision>
  <dc:title>Charter School Quarter 2 Presentation</dc:title>
</cp:coreProperties>
</file>